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58" r:id="rId5"/>
    <p:sldId id="289" r:id="rId6"/>
    <p:sldId id="358" r:id="rId7"/>
    <p:sldId id="360" r:id="rId8"/>
    <p:sldId id="361" r:id="rId9"/>
    <p:sldId id="338" r:id="rId10"/>
    <p:sldId id="355" r:id="rId11"/>
    <p:sldId id="339" r:id="rId12"/>
    <p:sldId id="356" r:id="rId13"/>
    <p:sldId id="294" r:id="rId14"/>
    <p:sldId id="353" r:id="rId15"/>
    <p:sldId id="362" r:id="rId16"/>
    <p:sldId id="307" r:id="rId17"/>
    <p:sldId id="341" r:id="rId18"/>
    <p:sldId id="346" r:id="rId19"/>
    <p:sldId id="347" r:id="rId20"/>
    <p:sldId id="348" r:id="rId21"/>
    <p:sldId id="340" r:id="rId22"/>
    <p:sldId id="342" r:id="rId23"/>
    <p:sldId id="343" r:id="rId24"/>
    <p:sldId id="344" r:id="rId25"/>
    <p:sldId id="345" r:id="rId26"/>
    <p:sldId id="350" r:id="rId27"/>
    <p:sldId id="35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1188"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7051E-B811-D949-830F-55D35BA79C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2EC375-152E-3F4A-8C1A-308E3DFABC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830E4C-56B7-2443-B370-610F8D1BCD9C}" type="datetimeFigureOut">
              <a:rPr lang="en-US" smtClean="0"/>
              <a:t>5/29/2025</a:t>
            </a:fld>
            <a:endParaRPr lang="en-US"/>
          </a:p>
        </p:txBody>
      </p:sp>
      <p:sp>
        <p:nvSpPr>
          <p:cNvPr id="4" name="Footer Placeholder 3">
            <a:extLst>
              <a:ext uri="{FF2B5EF4-FFF2-40B4-BE49-F238E27FC236}">
                <a16:creationId xmlns:a16="http://schemas.microsoft.com/office/drawing/2014/main" id="{3DAD90D4-C48B-C647-BA8A-B43CFA99A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40E78B-91EF-F148-8F7B-2AEC532510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7D0152-5968-C24B-9EC0-2DFF74304A89}" type="slidenum">
              <a:rPr lang="en-US" smtClean="0"/>
              <a:t>‹#›</a:t>
            </a:fld>
            <a:endParaRPr lang="en-US"/>
          </a:p>
        </p:txBody>
      </p:sp>
    </p:spTree>
    <p:extLst>
      <p:ext uri="{BB962C8B-B14F-4D97-AF65-F5344CB8AC3E}">
        <p14:creationId xmlns:p14="http://schemas.microsoft.com/office/powerpoint/2010/main" val="1580248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5/29/2025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a:p>
        </p:txBody>
      </p:sp>
    </p:spTree>
    <p:extLst>
      <p:ext uri="{BB962C8B-B14F-4D97-AF65-F5344CB8AC3E}">
        <p14:creationId xmlns:p14="http://schemas.microsoft.com/office/powerpoint/2010/main" val="1749157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15</a:t>
            </a:fld>
            <a:endParaRPr lang="en-US"/>
          </a:p>
        </p:txBody>
      </p:sp>
    </p:spTree>
    <p:extLst>
      <p:ext uri="{BB962C8B-B14F-4D97-AF65-F5344CB8AC3E}">
        <p14:creationId xmlns:p14="http://schemas.microsoft.com/office/powerpoint/2010/main" val="2380289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16</a:t>
            </a:fld>
            <a:endParaRPr lang="en-US"/>
          </a:p>
        </p:txBody>
      </p:sp>
    </p:spTree>
    <p:extLst>
      <p:ext uri="{BB962C8B-B14F-4D97-AF65-F5344CB8AC3E}">
        <p14:creationId xmlns:p14="http://schemas.microsoft.com/office/powerpoint/2010/main" val="1986071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17</a:t>
            </a:fld>
            <a:endParaRPr lang="en-US"/>
          </a:p>
        </p:txBody>
      </p:sp>
    </p:spTree>
    <p:extLst>
      <p:ext uri="{BB962C8B-B14F-4D97-AF65-F5344CB8AC3E}">
        <p14:creationId xmlns:p14="http://schemas.microsoft.com/office/powerpoint/2010/main" val="2713862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18</a:t>
            </a:fld>
            <a:endParaRPr lang="en-US"/>
          </a:p>
        </p:txBody>
      </p:sp>
    </p:spTree>
    <p:extLst>
      <p:ext uri="{BB962C8B-B14F-4D97-AF65-F5344CB8AC3E}">
        <p14:creationId xmlns:p14="http://schemas.microsoft.com/office/powerpoint/2010/main" val="589453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19</a:t>
            </a:fld>
            <a:endParaRPr lang="en-US"/>
          </a:p>
        </p:txBody>
      </p:sp>
    </p:spTree>
    <p:extLst>
      <p:ext uri="{BB962C8B-B14F-4D97-AF65-F5344CB8AC3E}">
        <p14:creationId xmlns:p14="http://schemas.microsoft.com/office/powerpoint/2010/main" val="2050385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20</a:t>
            </a:fld>
            <a:endParaRPr lang="en-US"/>
          </a:p>
        </p:txBody>
      </p:sp>
    </p:spTree>
    <p:extLst>
      <p:ext uri="{BB962C8B-B14F-4D97-AF65-F5344CB8AC3E}">
        <p14:creationId xmlns:p14="http://schemas.microsoft.com/office/powerpoint/2010/main" val="4040528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21</a:t>
            </a:fld>
            <a:endParaRPr lang="en-US"/>
          </a:p>
        </p:txBody>
      </p:sp>
    </p:spTree>
    <p:extLst>
      <p:ext uri="{BB962C8B-B14F-4D97-AF65-F5344CB8AC3E}">
        <p14:creationId xmlns:p14="http://schemas.microsoft.com/office/powerpoint/2010/main" val="3653586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22</a:t>
            </a:fld>
            <a:endParaRPr lang="en-US"/>
          </a:p>
        </p:txBody>
      </p:sp>
    </p:spTree>
    <p:extLst>
      <p:ext uri="{BB962C8B-B14F-4D97-AF65-F5344CB8AC3E}">
        <p14:creationId xmlns:p14="http://schemas.microsoft.com/office/powerpoint/2010/main" val="2616755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23</a:t>
            </a:fld>
            <a:endParaRPr lang="en-US"/>
          </a:p>
        </p:txBody>
      </p:sp>
    </p:spTree>
    <p:extLst>
      <p:ext uri="{BB962C8B-B14F-4D97-AF65-F5344CB8AC3E}">
        <p14:creationId xmlns:p14="http://schemas.microsoft.com/office/powerpoint/2010/main" val="989760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24</a:t>
            </a:fld>
            <a:endParaRPr lang="en-US"/>
          </a:p>
        </p:txBody>
      </p:sp>
    </p:spTree>
    <p:extLst>
      <p:ext uri="{BB962C8B-B14F-4D97-AF65-F5344CB8AC3E}">
        <p14:creationId xmlns:p14="http://schemas.microsoft.com/office/powerpoint/2010/main" val="4221281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a:t>
            </a:fld>
            <a:endParaRPr lang="en-US"/>
          </a:p>
        </p:txBody>
      </p:sp>
    </p:spTree>
    <p:extLst>
      <p:ext uri="{BB962C8B-B14F-4D97-AF65-F5344CB8AC3E}">
        <p14:creationId xmlns:p14="http://schemas.microsoft.com/office/powerpoint/2010/main" val="248973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a:p>
        </p:txBody>
      </p:sp>
    </p:spTree>
    <p:extLst>
      <p:ext uri="{BB962C8B-B14F-4D97-AF65-F5344CB8AC3E}">
        <p14:creationId xmlns:p14="http://schemas.microsoft.com/office/powerpoint/2010/main" val="348524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48A01-0AC9-77CB-4397-A8856474B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DE17E-D624-B665-E308-ADDB8C8F3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329E7-ABD8-9E72-5ABA-00DECDFDD5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004212-BC42-A23D-EFC8-D88ECC823DDF}"/>
              </a:ext>
            </a:extLst>
          </p:cNvPr>
          <p:cNvSpPr>
            <a:spLocks noGrp="1"/>
          </p:cNvSpPr>
          <p:nvPr>
            <p:ph type="sldNum" sz="quarter" idx="5"/>
          </p:nvPr>
        </p:nvSpPr>
        <p:spPr/>
        <p:txBody>
          <a:bodyPr/>
          <a:lstStyle/>
          <a:p>
            <a:fld id="{769943EA-69D9-7E49-97CD-A49926F617C9}" type="slidenum">
              <a:rPr lang="en-US" smtClean="0"/>
              <a:t>4</a:t>
            </a:fld>
            <a:endParaRPr lang="en-US"/>
          </a:p>
        </p:txBody>
      </p:sp>
    </p:spTree>
    <p:extLst>
      <p:ext uri="{BB962C8B-B14F-4D97-AF65-F5344CB8AC3E}">
        <p14:creationId xmlns:p14="http://schemas.microsoft.com/office/powerpoint/2010/main" val="3880402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30B71-0E17-410D-A9D2-7E5A66FBA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8270C-C03E-EC5D-426C-8C50DBB51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A269B-7216-BFF3-296C-E0BD6CBEB5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93B2C1-6157-E7E5-D8DF-C47B432DEA9C}"/>
              </a:ext>
            </a:extLst>
          </p:cNvPr>
          <p:cNvSpPr>
            <a:spLocks noGrp="1"/>
          </p:cNvSpPr>
          <p:nvPr>
            <p:ph type="sldNum" sz="quarter" idx="5"/>
          </p:nvPr>
        </p:nvSpPr>
        <p:spPr/>
        <p:txBody>
          <a:bodyPr/>
          <a:lstStyle/>
          <a:p>
            <a:fld id="{769943EA-69D9-7E49-97CD-A49926F617C9}" type="slidenum">
              <a:rPr lang="en-US" smtClean="0"/>
              <a:t>5</a:t>
            </a:fld>
            <a:endParaRPr lang="en-US"/>
          </a:p>
        </p:txBody>
      </p:sp>
    </p:spTree>
    <p:extLst>
      <p:ext uri="{BB962C8B-B14F-4D97-AF65-F5344CB8AC3E}">
        <p14:creationId xmlns:p14="http://schemas.microsoft.com/office/powerpoint/2010/main" val="2201787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a:p>
        </p:txBody>
      </p:sp>
    </p:spTree>
    <p:extLst>
      <p:ext uri="{BB962C8B-B14F-4D97-AF65-F5344CB8AC3E}">
        <p14:creationId xmlns:p14="http://schemas.microsoft.com/office/powerpoint/2010/main" val="4006536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8</a:t>
            </a:fld>
            <a:endParaRPr lang="en-US"/>
          </a:p>
        </p:txBody>
      </p:sp>
    </p:spTree>
    <p:extLst>
      <p:ext uri="{BB962C8B-B14F-4D97-AF65-F5344CB8AC3E}">
        <p14:creationId xmlns:p14="http://schemas.microsoft.com/office/powerpoint/2010/main" val="3067632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13</a:t>
            </a:fld>
            <a:endParaRPr lang="en-US"/>
          </a:p>
        </p:txBody>
      </p:sp>
    </p:spTree>
    <p:extLst>
      <p:ext uri="{BB962C8B-B14F-4D97-AF65-F5344CB8AC3E}">
        <p14:creationId xmlns:p14="http://schemas.microsoft.com/office/powerpoint/2010/main" val="2531996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14</a:t>
            </a:fld>
            <a:endParaRPr lang="en-US"/>
          </a:p>
        </p:txBody>
      </p:sp>
    </p:spTree>
    <p:extLst>
      <p:ext uri="{BB962C8B-B14F-4D97-AF65-F5344CB8AC3E}">
        <p14:creationId xmlns:p14="http://schemas.microsoft.com/office/powerpoint/2010/main" val="2076296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677626"/>
            <a:ext cx="6931628" cy="1847088"/>
          </a:xfrm>
        </p:spPr>
        <p:txBody>
          <a:bodyPr lIns="0" tIns="0" rIns="0" bIns="0" anchor="t" anchorCtr="0">
            <a:normAutofit/>
          </a:bodyPr>
          <a:lstStyle>
            <a:lvl1pPr algn="l">
              <a:defRPr sz="52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438725"/>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7EBA0026-8676-FC4D-B8E3-23D67CC31E33}"/>
              </a:ext>
            </a:extLst>
          </p:cNvPr>
          <p:cNvSpPr>
            <a:spLocks noGrp="1"/>
          </p:cNvSpPr>
          <p:nvPr>
            <p:ph type="subTitle" idx="1" hasCustomPrompt="1"/>
          </p:nvPr>
        </p:nvSpPr>
        <p:spPr>
          <a:xfrm>
            <a:off x="731044" y="4709626"/>
            <a:ext cx="7765770" cy="365125"/>
          </a:xfrm>
        </p:spPr>
        <p:txBody>
          <a:bodyPr lIns="0" tIns="0" rIns="0" bIns="0">
            <a:normAutofit/>
          </a:bodyPr>
          <a:lstStyle>
            <a:lvl1pPr marL="0" indent="0" algn="l">
              <a:buNone/>
              <a:defRPr sz="2200" b="1">
                <a:solidFill>
                  <a:schemeClr val="accent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1" name="Text Placeholder 15">
            <a:extLst>
              <a:ext uri="{FF2B5EF4-FFF2-40B4-BE49-F238E27FC236}">
                <a16:creationId xmlns:a16="http://schemas.microsoft.com/office/drawing/2014/main" id="{C56D6AE6-8806-5841-BD04-7C1509FA8029}"/>
              </a:ext>
            </a:extLst>
          </p:cNvPr>
          <p:cNvSpPr>
            <a:spLocks noGrp="1"/>
          </p:cNvSpPr>
          <p:nvPr>
            <p:ph type="body" sz="quarter" idx="10" hasCustomPrompt="1"/>
          </p:nvPr>
        </p:nvSpPr>
        <p:spPr>
          <a:xfrm>
            <a:off x="731044" y="5098725"/>
            <a:ext cx="7765770" cy="414991"/>
          </a:xfrm>
        </p:spPr>
        <p:txBody>
          <a:bodyPr lIns="0" tIns="0" rIns="0" bIns="0">
            <a:normAutofit/>
          </a:bodyPr>
          <a:lstStyle>
            <a:lvl1pPr marL="0" indent="0">
              <a:buNone/>
              <a:defRPr sz="2200">
                <a:solidFill>
                  <a:schemeClr val="bg1"/>
                </a:solidFill>
                <a:latin typeface="Roboto" panose="02000000000000000000" pitchFamily="2" charset="0"/>
                <a:ea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714376" y="1774217"/>
            <a:ext cx="6948756" cy="365125"/>
          </a:xfrm>
          <a:prstGeom prst="rect">
            <a:avLst/>
          </a:prstGeom>
          <a:noFill/>
        </p:spPr>
        <p:txBody>
          <a:bodyPr vert="horz" lIns="0" tIns="0" rIns="0" bIns="0" rtlCol="0" anchor="ctr"/>
          <a:lstStyle>
            <a:lvl1pPr algn="l">
              <a:defRPr sz="1650" b="0">
                <a:solidFill>
                  <a:schemeClr val="bg1"/>
                </a:solidFill>
                <a:latin typeface="Roboto" panose="02000000000000000000" pitchFamily="2" charset="0"/>
                <a:ea typeface="Roboto" panose="02000000000000000000" pitchFamily="2" charset="0"/>
              </a:defRPr>
            </a:lvl1pPr>
          </a:lstStyle>
          <a:p>
            <a:r>
              <a:rPr lang="en-US"/>
              <a:t>Recognizing &amp; Rewarding Engagement</a:t>
            </a:r>
          </a:p>
        </p:txBody>
      </p:sp>
      <p:pic>
        <p:nvPicPr>
          <p:cNvPr id="9" name="Picture 8" descr="The University of Iowa">
            <a:extLst>
              <a:ext uri="{FF2B5EF4-FFF2-40B4-BE49-F238E27FC236}">
                <a16:creationId xmlns:a16="http://schemas.microsoft.com/office/drawing/2014/main" id="{F79387AB-96AB-3C45-A320-91F134DB3255}"/>
              </a:ext>
            </a:extLst>
          </p:cNvPr>
          <p:cNvPicPr>
            <a:picLocks noChangeAspect="1"/>
          </p:cNvPicPr>
          <p:nvPr userDrawn="1"/>
        </p:nvPicPr>
        <p:blipFill>
          <a:blip r:embed="rId2"/>
          <a:stretch>
            <a:fillRect/>
          </a:stretch>
        </p:blipFill>
        <p:spPr>
          <a:xfrm>
            <a:off x="6476484" y="0"/>
            <a:ext cx="2020330" cy="962062"/>
          </a:xfrm>
          <a:prstGeom prst="rect">
            <a:avLst/>
          </a:prstGeom>
        </p:spPr>
      </p:pic>
    </p:spTree>
    <p:extLst>
      <p:ext uri="{BB962C8B-B14F-4D97-AF65-F5344CB8AC3E}">
        <p14:creationId xmlns:p14="http://schemas.microsoft.com/office/powerpoint/2010/main" val="3559901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714375" y="389510"/>
            <a:ext cx="7715250" cy="1331865"/>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cxnSp>
        <p:nvCxnSpPr>
          <p:cNvPr id="8" name="Straight Connector 7">
            <a:extLst>
              <a:ext uri="{FF2B5EF4-FFF2-40B4-BE49-F238E27FC236}">
                <a16:creationId xmlns:a16="http://schemas.microsoft.com/office/drawing/2014/main" id="{CBB5BDD8-8221-F040-8AE0-3F33C4E24CA0}"/>
              </a:ext>
              <a:ext uri="{C183D7F6-B498-43B3-948B-1728B52AA6E4}">
                <adec:decorative xmlns:adec="http://schemas.microsoft.com/office/drawing/2017/decorative" val="1"/>
              </a:ext>
            </a:extLst>
          </p:cNvPr>
          <p:cNvCxnSpPr>
            <a:cxnSpLocks/>
          </p:cNvCxnSpPr>
          <p:nvPr userDrawn="1"/>
        </p:nvCxnSpPr>
        <p:spPr>
          <a:xfrm>
            <a:off x="714376" y="16578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714375" y="2050741"/>
            <a:ext cx="7715250" cy="3892859"/>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Roboto" panose="02000000000000000000" pitchFamily="2"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95AAAF-3BA6-4445-BF32-091644479611}"/>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9" name="Picture 8" descr="The University of Iowa">
            <a:extLst>
              <a:ext uri="{FF2B5EF4-FFF2-40B4-BE49-F238E27FC236}">
                <a16:creationId xmlns:a16="http://schemas.microsoft.com/office/drawing/2014/main" id="{ABEBFC15-B7A4-FB4F-B562-C691AE5316AD}"/>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0" name="Footer Placeholder 4">
            <a:extLst>
              <a:ext uri="{FF2B5EF4-FFF2-40B4-BE49-F238E27FC236}">
                <a16:creationId xmlns:a16="http://schemas.microsoft.com/office/drawing/2014/main" id="{E48D5845-E94B-FC44-882C-248EE3B0A58C}"/>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2880" userDrawn="1">
          <p15:clr>
            <a:srgbClr val="FBAE40"/>
          </p15:clr>
        </p15:guide>
        <p15:guide id="3" pos="450" userDrawn="1">
          <p15:clr>
            <a:srgbClr val="FBAE40"/>
          </p15:clr>
        </p15:guide>
        <p15:guide id="4" pos="5310" userDrawn="1">
          <p15:clr>
            <a:srgbClr val="FBAE40"/>
          </p15:clr>
        </p15:guide>
        <p15:guide id="8"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289198"/>
            <a:ext cx="3600168" cy="754602"/>
          </a:xfrm>
        </p:spPr>
        <p:txBody>
          <a:bodyPr lIns="0" tIns="0" rIns="0" bIns="0" anchor="b" anchorCtr="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276838"/>
            <a:ext cx="3600164" cy="327925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4825293" y="1279146"/>
            <a:ext cx="3600168" cy="754602"/>
          </a:xfrm>
        </p:spPr>
        <p:txBody>
          <a:bodyPr lIns="0" tIns="0" rIns="0" bIns="0" anchor="b" anchorCtr="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4825294" y="2266786"/>
            <a:ext cx="3600168" cy="327925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4572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FB445FB3-9F03-6E45-A046-D32E1D8AA79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BA149722-E418-5049-AB8B-86D90151F093}"/>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686758"/>
            <a:ext cx="2375055"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674398"/>
            <a:ext cx="2375055"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1686756"/>
            <a:ext cx="2230029"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462290" y="2674396"/>
            <a:ext cx="2230029"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1686756"/>
            <a:ext cx="2375055"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047636" y="2674396"/>
            <a:ext cx="2375055"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5854823"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282518"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2A845926-60C8-4F49-ABF0-3DC9E8370DAA}"/>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2" name="Footer Placeholder 4">
            <a:extLst>
              <a:ext uri="{FF2B5EF4-FFF2-40B4-BE49-F238E27FC236}">
                <a16:creationId xmlns:a16="http://schemas.microsoft.com/office/drawing/2014/main" id="{207D8975-2D7E-8541-B9BA-B4ACB2453DE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8"/>
            <a:ext cx="1769150"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674398"/>
            <a:ext cx="176915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2643188"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2802850" y="1686756"/>
            <a:ext cx="1611570" cy="754602"/>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2802851" y="2674396"/>
            <a:ext cx="161157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4729580" y="1686756"/>
            <a:ext cx="1611570" cy="754602"/>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4729581" y="2674396"/>
            <a:ext cx="161157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650557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656311" y="1676706"/>
            <a:ext cx="1769150"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656311" y="2664346"/>
            <a:ext cx="176915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55DF11BA-BD6E-E14D-A115-587308DBF4A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4" name="Picture 23" descr="The University of Iowa">
            <a:extLst>
              <a:ext uri="{FF2B5EF4-FFF2-40B4-BE49-F238E27FC236}">
                <a16:creationId xmlns:a16="http://schemas.microsoft.com/office/drawing/2014/main" id="{B052AD83-662D-804A-9C50-78BD2D9F776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5" name="Footer Placeholder 4">
            <a:extLst>
              <a:ext uri="{FF2B5EF4-FFF2-40B4-BE49-F238E27FC236}">
                <a16:creationId xmlns:a16="http://schemas.microsoft.com/office/drawing/2014/main" id="{09F774AF-F9D8-314F-ADA4-4C6BF856754D}"/>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8"/>
            <a:ext cx="7716440" cy="329184"/>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2120010"/>
            <a:ext cx="7716440" cy="754602"/>
          </a:xfrm>
        </p:spPr>
        <p:txBody>
          <a:bodyPr lIns="0" tIns="0" rIns="0" bIns="0">
            <a:normAutofit/>
          </a:bodyPr>
          <a:lstStyle>
            <a:lvl1pPr marL="0" marR="0" indent="0" algn="l" defTabSz="685800" rtl="0" eaLnBrk="1" fontAlgn="auto" latinLnBrk="0" hangingPunct="1">
              <a:lnSpc>
                <a:spcPct val="100000"/>
              </a:lnSpc>
              <a:spcBef>
                <a:spcPts val="750"/>
              </a:spcBef>
              <a:spcAft>
                <a:spcPts val="0"/>
              </a:spcAft>
              <a:buClrTx/>
              <a:buSzPct val="95000"/>
              <a:buFont typeface="Arial" panose="020B0604020202020204" pitchFamily="34" charset="0"/>
              <a:buNone/>
              <a:tabLst/>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marL="0" marR="0" lvl="0" indent="0" algn="l" defTabSz="685800" rtl="0" eaLnBrk="1" fontAlgn="auto" latinLnBrk="0" hangingPunct="1">
              <a:lnSpc>
                <a:spcPct val="100000"/>
              </a:lnSpc>
              <a:spcBef>
                <a:spcPts val="750"/>
              </a:spcBef>
              <a:spcAft>
                <a:spcPts val="0"/>
              </a:spcAft>
              <a:buClrTx/>
              <a:buSzPct val="95000"/>
              <a:buFont typeface="Arial" panose="020B0604020202020204" pitchFamily="34" charset="0"/>
              <a:buNone/>
              <a:tabLst/>
              <a:defRPr/>
            </a:pPr>
            <a:r>
              <a:rPr lang="en-US"/>
              <a:t>Click to edit row text</a:t>
            </a:r>
          </a:p>
          <a:p>
            <a:pPr lvl="0"/>
            <a:endParaRPr lang="en-US"/>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3038019"/>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3211376"/>
            <a:ext cx="7716440"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3644628"/>
            <a:ext cx="7716440"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4580501"/>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4693705"/>
            <a:ext cx="7716440"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5126956"/>
            <a:ext cx="7716440"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5" name="Rectangle 14">
            <a:extLst>
              <a:ext uri="{FF2B5EF4-FFF2-40B4-BE49-F238E27FC236}">
                <a16:creationId xmlns:a16="http://schemas.microsoft.com/office/drawing/2014/main" id="{55E76717-4761-EC4B-BDB1-C130638E59C3}"/>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7" name="Picture 16" descr="The University of Iowa">
            <a:extLst>
              <a:ext uri="{FF2B5EF4-FFF2-40B4-BE49-F238E27FC236}">
                <a16:creationId xmlns:a16="http://schemas.microsoft.com/office/drawing/2014/main" id="{34AAC5E4-D04D-AA43-9A77-008D2409BECE}"/>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8" name="Footer Placeholder 4">
            <a:extLst>
              <a:ext uri="{FF2B5EF4-FFF2-40B4-BE49-F238E27FC236}">
                <a16:creationId xmlns:a16="http://schemas.microsoft.com/office/drawing/2014/main" id="{795C6E8E-B090-754E-BB4D-53EC4364AED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9"/>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2120010"/>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309830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3221424"/>
            <a:ext cx="3566879"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3654675"/>
            <a:ext cx="3566879" cy="75895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4520213"/>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4683657"/>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5116908"/>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4862772" y="1688512"/>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4862773" y="2121764"/>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4862773" y="3223178"/>
            <a:ext cx="3566879"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4862774" y="3656430"/>
            <a:ext cx="3566879" cy="75895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4862775" y="4685411"/>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4862776" y="5118662"/>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9" name="Rectangle 28">
            <a:extLst>
              <a:ext uri="{FF2B5EF4-FFF2-40B4-BE49-F238E27FC236}">
                <a16:creationId xmlns:a16="http://schemas.microsoft.com/office/drawing/2014/main" id="{A774845D-2BF0-2740-9880-8D2B0EBB22B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0" name="Picture 29" descr="The University of Iowa">
            <a:extLst>
              <a:ext uri="{FF2B5EF4-FFF2-40B4-BE49-F238E27FC236}">
                <a16:creationId xmlns:a16="http://schemas.microsoft.com/office/drawing/2014/main" id="{B5AA78D2-879D-BC4F-9774-9CE61C81AA4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1" name="Footer Placeholder 4">
            <a:extLst>
              <a:ext uri="{FF2B5EF4-FFF2-40B4-BE49-F238E27FC236}">
                <a16:creationId xmlns:a16="http://schemas.microsoft.com/office/drawing/2014/main" id="{95EBCFD2-248B-A44E-AEE6-8987ECBEC98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x1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9"/>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7" y="2120011"/>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2660476"/>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715571" y="2803601"/>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715573" y="3236853"/>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3691764"/>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715574" y="3870141"/>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715576" y="4303394"/>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714380" y="478519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715573" y="4988550"/>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715574" y="5421802"/>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4850622" y="1688232"/>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4850623" y="2121485"/>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4851817" y="2805075"/>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4851819" y="3238327"/>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4851820" y="3871616"/>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4851822" y="4304868"/>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4851819" y="4990024"/>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4851820" y="5423276"/>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3" name="Rectangle 32">
            <a:extLst>
              <a:ext uri="{FF2B5EF4-FFF2-40B4-BE49-F238E27FC236}">
                <a16:creationId xmlns:a16="http://schemas.microsoft.com/office/drawing/2014/main" id="{A5480C56-313A-5C4D-A02B-5C10621A5061}"/>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5" name="Picture 34" descr="The University of Iowa">
            <a:extLst>
              <a:ext uri="{FF2B5EF4-FFF2-40B4-BE49-F238E27FC236}">
                <a16:creationId xmlns:a16="http://schemas.microsoft.com/office/drawing/2014/main" id="{2DA8F900-4BB3-134B-A7DE-0A6F63695305}"/>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6" name="Footer Placeholder 4">
            <a:extLst>
              <a:ext uri="{FF2B5EF4-FFF2-40B4-BE49-F238E27FC236}">
                <a16:creationId xmlns:a16="http://schemas.microsoft.com/office/drawing/2014/main" id="{B5B719EA-A20E-994C-8EEE-69E62E50742C}"/>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756430"/>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237816"/>
            <a:ext cx="3600164"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711994" y="3790765"/>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718539" y="4109427"/>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718540" y="4590814"/>
            <a:ext cx="3600164" cy="11819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4572000" y="1679385"/>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4825293" y="1746378"/>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4825294" y="2227764"/>
            <a:ext cx="3600168"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4829457" y="4099375"/>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4829458" y="4580761"/>
            <a:ext cx="3600168"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D8D606F0-071A-A842-B316-9BEBD143AC36}"/>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7" name="Picture 16" descr="The University of Iowa">
            <a:extLst>
              <a:ext uri="{FF2B5EF4-FFF2-40B4-BE49-F238E27FC236}">
                <a16:creationId xmlns:a16="http://schemas.microsoft.com/office/drawing/2014/main" id="{70498093-055A-1249-80EE-EB69C10A937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8" name="Footer Placeholder 4">
            <a:extLst>
              <a:ext uri="{FF2B5EF4-FFF2-40B4-BE49-F238E27FC236}">
                <a16:creationId xmlns:a16="http://schemas.microsoft.com/office/drawing/2014/main" id="{8EEADFDD-6D39-8041-B44B-CC11D0FD544F}"/>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Stat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04310"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2141220" y="2469136"/>
            <a:ext cx="940541" cy="930491"/>
          </a:xfrm>
        </p:spPr>
        <p:txBody>
          <a:bodyPr/>
          <a:lstStyle>
            <a:lvl1pPr marL="0" indent="0">
              <a:buNone/>
              <a:defRPr/>
            </a:lvl1pPr>
          </a:lstStyle>
          <a:p>
            <a:endParaRPr lang="en-US"/>
          </a:p>
        </p:txBody>
      </p:sp>
      <p:cxnSp>
        <p:nvCxnSpPr>
          <p:cNvPr id="14" name="Straight Connector 13">
            <a:extLst>
              <a:ext uri="{FF2B5EF4-FFF2-40B4-BE49-F238E27FC236}">
                <a16:creationId xmlns:a16="http://schemas.microsoft.com/office/drawing/2014/main" id="{44DE3AB4-3020-8D45-86B7-592F12CB716B}"/>
              </a:ext>
              <a:ext uri="{C183D7F6-B498-43B3-948B-1728B52AA6E4}">
                <adec:decorative xmlns:adec="http://schemas.microsoft.com/office/drawing/2017/decorative" val="1"/>
              </a:ext>
            </a:extLst>
          </p:cNvPr>
          <p:cNvCxnSpPr>
            <a:cxnSpLocks/>
          </p:cNvCxnSpPr>
          <p:nvPr userDrawn="1"/>
        </p:nvCxnSpPr>
        <p:spPr>
          <a:xfrm>
            <a:off x="672385"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704310"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3436853"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cxnSp>
        <p:nvCxnSpPr>
          <p:cNvPr id="20" name="Straight Connector 19">
            <a:extLst>
              <a:ext uri="{FF2B5EF4-FFF2-40B4-BE49-F238E27FC236}">
                <a16:creationId xmlns:a16="http://schemas.microsoft.com/office/drawing/2014/main" id="{1799B91B-7CDD-284B-99CF-8408146B2C0D}"/>
              </a:ext>
              <a:ext uri="{C183D7F6-B498-43B3-948B-1728B52AA6E4}">
                <adec:decorative xmlns:adec="http://schemas.microsoft.com/office/drawing/2017/decorative" val="1"/>
              </a:ext>
            </a:extLst>
          </p:cNvPr>
          <p:cNvCxnSpPr>
            <a:cxnSpLocks/>
          </p:cNvCxnSpPr>
          <p:nvPr userDrawn="1"/>
        </p:nvCxnSpPr>
        <p:spPr>
          <a:xfrm>
            <a:off x="3404928"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3436853"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6169397"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cxnSp>
        <p:nvCxnSpPr>
          <p:cNvPr id="27" name="Straight Connector 26">
            <a:extLst>
              <a:ext uri="{FF2B5EF4-FFF2-40B4-BE49-F238E27FC236}">
                <a16:creationId xmlns:a16="http://schemas.microsoft.com/office/drawing/2014/main" id="{F9F7D2B0-E449-FD45-9789-FC204088E97C}"/>
              </a:ext>
              <a:ext uri="{C183D7F6-B498-43B3-948B-1728B52AA6E4}">
                <adec:decorative xmlns:adec="http://schemas.microsoft.com/office/drawing/2017/decorative" val="1"/>
              </a:ext>
            </a:extLst>
          </p:cNvPr>
          <p:cNvCxnSpPr>
            <a:cxnSpLocks/>
          </p:cNvCxnSpPr>
          <p:nvPr userDrawn="1"/>
        </p:nvCxnSpPr>
        <p:spPr>
          <a:xfrm>
            <a:off x="6137472"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6169397"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0" name="Picture 29" descr="The University of Iowa">
            <a:extLst>
              <a:ext uri="{FF2B5EF4-FFF2-40B4-BE49-F238E27FC236}">
                <a16:creationId xmlns:a16="http://schemas.microsoft.com/office/drawing/2014/main" id="{B9F9D999-694A-C64C-9BA8-FF37455DDD7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1" name="Footer Placeholder 4">
            <a:extLst>
              <a:ext uri="{FF2B5EF4-FFF2-40B4-BE49-F238E27FC236}">
                <a16:creationId xmlns:a16="http://schemas.microsoft.com/office/drawing/2014/main" id="{A000685F-E841-A44D-AC9C-173BD5E3C25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
        <p:nvSpPr>
          <p:cNvPr id="34" name="Picture Placeholder 50">
            <a:extLst>
              <a:ext uri="{FF2B5EF4-FFF2-40B4-BE49-F238E27FC236}">
                <a16:creationId xmlns:a16="http://schemas.microsoft.com/office/drawing/2014/main" id="{F52BFEB6-775B-5540-A1D7-F6E3DDCDB834}"/>
              </a:ext>
            </a:extLst>
          </p:cNvPr>
          <p:cNvSpPr>
            <a:spLocks noGrp="1"/>
          </p:cNvSpPr>
          <p:nvPr>
            <p:ph type="pic" sz="quarter" idx="28"/>
          </p:nvPr>
        </p:nvSpPr>
        <p:spPr>
          <a:xfrm>
            <a:off x="4873763" y="2484685"/>
            <a:ext cx="940541" cy="930491"/>
          </a:xfrm>
        </p:spPr>
        <p:txBody>
          <a:bodyPr/>
          <a:lstStyle>
            <a:lvl1pPr marL="0" indent="0">
              <a:buNone/>
              <a:defRPr/>
            </a:lvl1pPr>
          </a:lstStyle>
          <a:p>
            <a:endParaRPr lang="en-US"/>
          </a:p>
        </p:txBody>
      </p:sp>
      <p:sp>
        <p:nvSpPr>
          <p:cNvPr id="35" name="Picture Placeholder 50">
            <a:extLst>
              <a:ext uri="{FF2B5EF4-FFF2-40B4-BE49-F238E27FC236}">
                <a16:creationId xmlns:a16="http://schemas.microsoft.com/office/drawing/2014/main" id="{3B2767A3-945C-8A48-8F63-467E5E2A4DDF}"/>
              </a:ext>
            </a:extLst>
          </p:cNvPr>
          <p:cNvSpPr>
            <a:spLocks noGrp="1"/>
          </p:cNvSpPr>
          <p:nvPr>
            <p:ph type="pic" sz="quarter" idx="29"/>
          </p:nvPr>
        </p:nvSpPr>
        <p:spPr>
          <a:xfrm>
            <a:off x="7606307" y="2484685"/>
            <a:ext cx="940541" cy="930491"/>
          </a:xfrm>
        </p:spPr>
        <p:txBody>
          <a:bodyPr/>
          <a:lstStyle>
            <a:lvl1pPr marL="0" indent="0">
              <a:buNone/>
              <a:defRPr/>
            </a:lvl1pPr>
          </a:lstStyle>
          <a:p>
            <a:endParaRPr lang="en-US"/>
          </a:p>
        </p:txBody>
      </p:sp>
    </p:spTree>
    <p:extLst>
      <p:ext uri="{BB962C8B-B14F-4D97-AF65-F5344CB8AC3E}">
        <p14:creationId xmlns:p14="http://schemas.microsoft.com/office/powerpoint/2010/main" val="171071268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 uri="{C183D7F6-B498-43B3-948B-1728B52AA6E4}">
                <adec:decorative xmlns:adec="http://schemas.microsoft.com/office/drawing/2017/decorative" val="1"/>
              </a:ext>
            </a:extLst>
          </p:cNvPr>
          <p:cNvCxnSpPr/>
          <p:nvPr userDrawn="1"/>
        </p:nvCxnSpPr>
        <p:spPr>
          <a:xfrm>
            <a:off x="1901902" y="2921860"/>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 uri="{C183D7F6-B498-43B3-948B-1728B52AA6E4}">
                <adec:decorative xmlns:adec="http://schemas.microsoft.com/office/drawing/2017/decorative" val="1"/>
              </a:ext>
            </a:extLst>
          </p:cNvPr>
          <p:cNvSpPr/>
          <p:nvPr userDrawn="1"/>
        </p:nvSpPr>
        <p:spPr>
          <a:xfrm>
            <a:off x="1216102"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472729" y="2553043"/>
            <a:ext cx="886809" cy="878171"/>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4078664"/>
            <a:ext cx="2375055"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4078664"/>
            <a:ext cx="2230029"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4078663"/>
            <a:ext cx="2375055"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4" name="Picture 23" descr="The University of Iowa">
            <a:extLst>
              <a:ext uri="{FF2B5EF4-FFF2-40B4-BE49-F238E27FC236}">
                <a16:creationId xmlns:a16="http://schemas.microsoft.com/office/drawing/2014/main" id="{A13C9DCC-5284-6A4A-A857-E196C97A3071}"/>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8" name="Footer Placeholder 4">
            <a:extLst>
              <a:ext uri="{FF2B5EF4-FFF2-40B4-BE49-F238E27FC236}">
                <a16:creationId xmlns:a16="http://schemas.microsoft.com/office/drawing/2014/main" id="{EE85593F-9DA3-E843-83EA-BB61BA6E56A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
        <p:nvSpPr>
          <p:cNvPr id="29" name="Oval 28">
            <a:extLst>
              <a:ext uri="{FF2B5EF4-FFF2-40B4-BE49-F238E27FC236}">
                <a16:creationId xmlns:a16="http://schemas.microsoft.com/office/drawing/2014/main" id="{DF1D17A9-33ED-0C42-9E29-A5641F8C0AFE}"/>
              </a:ext>
              <a:ext uri="{C183D7F6-B498-43B3-948B-1728B52AA6E4}">
                <adec:decorative xmlns:adec="http://schemas.microsoft.com/office/drawing/2017/decorative" val="1"/>
              </a:ext>
            </a:extLst>
          </p:cNvPr>
          <p:cNvSpPr/>
          <p:nvPr userDrawn="1"/>
        </p:nvSpPr>
        <p:spPr>
          <a:xfrm>
            <a:off x="3859924"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Picture Placeholder 3">
            <a:extLst>
              <a:ext uri="{FF2B5EF4-FFF2-40B4-BE49-F238E27FC236}">
                <a16:creationId xmlns:a16="http://schemas.microsoft.com/office/drawing/2014/main" id="{569A0A84-E625-844B-BFE2-C1C6287E290E}"/>
              </a:ext>
            </a:extLst>
          </p:cNvPr>
          <p:cNvSpPr>
            <a:spLocks noGrp="1"/>
          </p:cNvSpPr>
          <p:nvPr>
            <p:ph type="pic" sz="quarter" idx="24"/>
          </p:nvPr>
        </p:nvSpPr>
        <p:spPr>
          <a:xfrm>
            <a:off x="4103299" y="2553043"/>
            <a:ext cx="886809" cy="878171"/>
          </a:xfrm>
        </p:spPr>
        <p:txBody>
          <a:bodyPr/>
          <a:lstStyle>
            <a:lvl1pPr>
              <a:buNone/>
              <a:defRPr/>
            </a:lvl1pPr>
          </a:lstStyle>
          <a:p>
            <a:endParaRPr lang="en-US"/>
          </a:p>
        </p:txBody>
      </p:sp>
      <p:sp>
        <p:nvSpPr>
          <p:cNvPr id="31" name="Oval 30">
            <a:extLst>
              <a:ext uri="{FF2B5EF4-FFF2-40B4-BE49-F238E27FC236}">
                <a16:creationId xmlns:a16="http://schemas.microsoft.com/office/drawing/2014/main" id="{A5736D78-B363-E54C-9445-910A8845B60F}"/>
              </a:ext>
              <a:ext uri="{C183D7F6-B498-43B3-948B-1728B52AA6E4}">
                <adec:decorative xmlns:adec="http://schemas.microsoft.com/office/drawing/2017/decorative" val="1"/>
              </a:ext>
            </a:extLst>
          </p:cNvPr>
          <p:cNvSpPr/>
          <p:nvPr userDrawn="1"/>
        </p:nvSpPr>
        <p:spPr>
          <a:xfrm>
            <a:off x="6503747" y="2265939"/>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Picture Placeholder 3">
            <a:extLst>
              <a:ext uri="{FF2B5EF4-FFF2-40B4-BE49-F238E27FC236}">
                <a16:creationId xmlns:a16="http://schemas.microsoft.com/office/drawing/2014/main" id="{AE5BD224-C6F0-A44B-8415-008E871A701D}"/>
              </a:ext>
            </a:extLst>
          </p:cNvPr>
          <p:cNvSpPr>
            <a:spLocks noGrp="1"/>
          </p:cNvSpPr>
          <p:nvPr>
            <p:ph type="pic" sz="quarter" idx="25"/>
          </p:nvPr>
        </p:nvSpPr>
        <p:spPr>
          <a:xfrm>
            <a:off x="6760374" y="2552669"/>
            <a:ext cx="886809" cy="878171"/>
          </a:xfrm>
        </p:spPr>
        <p:txBody>
          <a:bodyPr/>
          <a:lstStyle>
            <a:lvl1pPr>
              <a:buNone/>
              <a:defRPr/>
            </a:lvl1pPr>
          </a:lstStyle>
          <a:p>
            <a:endParaRPr lang="en-US"/>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677626"/>
            <a:ext cx="6858000" cy="1843238"/>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730595" y="243872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044" y="4709626"/>
            <a:ext cx="7765770" cy="365125"/>
          </a:xfrm>
        </p:spPr>
        <p:txBody>
          <a:bodyPr lIns="0" tIns="0" rIns="0" bIns="0">
            <a:normAutofit/>
          </a:bodyPr>
          <a:lstStyle>
            <a:lvl1pPr marL="0" indent="0" algn="l">
              <a:buNone/>
              <a:defRPr sz="2200" b="1">
                <a:solidFill>
                  <a:schemeClr val="tx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731044" y="5098725"/>
            <a:ext cx="7765770" cy="414991"/>
          </a:xfrm>
        </p:spPr>
        <p:txBody>
          <a:bodyPr lIns="0" tIns="0" rIns="0" bIns="0">
            <a:normAutofit/>
          </a:bodyPr>
          <a:lstStyle>
            <a:lvl1pPr marL="0" indent="0">
              <a:buNone/>
              <a:defRPr sz="2200">
                <a:solidFill>
                  <a:schemeClr val="tx1"/>
                </a:solidFill>
                <a:latin typeface="Roboto" panose="02000000000000000000" pitchFamily="2" charset="0"/>
                <a:ea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714375" y="1774217"/>
            <a:ext cx="6874669" cy="365125"/>
          </a:xfrm>
          <a:prstGeom prst="rect">
            <a:avLst/>
          </a:prstGeom>
          <a:noFill/>
        </p:spPr>
        <p:txBody>
          <a:bodyPr vert="horz" lIns="0" tIns="0" rIns="0" bIns="0" rtlCol="0" anchor="ctr"/>
          <a:lstStyle>
            <a:lvl1pPr algn="l">
              <a:defRPr sz="1650" b="0">
                <a:solidFill>
                  <a:schemeClr val="tx1"/>
                </a:solidFill>
                <a:latin typeface="Roboto" panose="02000000000000000000" pitchFamily="2" charset="0"/>
                <a:ea typeface="Roboto" panose="02000000000000000000" pitchFamily="2" charset="0"/>
              </a:defRPr>
            </a:lvl1pPr>
          </a:lstStyle>
          <a:p>
            <a:r>
              <a:rPr lang="en-US"/>
              <a:t>Recognizing &amp; Rewarding Engagement</a:t>
            </a:r>
          </a:p>
        </p:txBody>
      </p:sp>
      <p:pic>
        <p:nvPicPr>
          <p:cNvPr id="9" name="Picture 8" descr="The University of Iowa">
            <a:extLst>
              <a:ext uri="{FF2B5EF4-FFF2-40B4-BE49-F238E27FC236}">
                <a16:creationId xmlns:a16="http://schemas.microsoft.com/office/drawing/2014/main" id="{2BFB147F-9BD6-AA42-8D58-18E266C69A12}"/>
              </a:ext>
            </a:extLst>
          </p:cNvPr>
          <p:cNvPicPr>
            <a:picLocks noChangeAspect="1"/>
          </p:cNvPicPr>
          <p:nvPr userDrawn="1"/>
        </p:nvPicPr>
        <p:blipFill>
          <a:blip r:embed="rId2"/>
          <a:srcRect/>
          <a:stretch/>
        </p:blipFill>
        <p:spPr>
          <a:xfrm>
            <a:off x="6476484" y="150"/>
            <a:ext cx="2020330" cy="961761"/>
          </a:xfrm>
          <a:prstGeom prst="rect">
            <a:avLst/>
          </a:prstGeom>
        </p:spPr>
      </p:pic>
    </p:spTree>
    <p:extLst>
      <p:ext uri="{BB962C8B-B14F-4D97-AF65-F5344CB8AC3E}">
        <p14:creationId xmlns:p14="http://schemas.microsoft.com/office/powerpoint/2010/main" val="1297889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 uri="{C183D7F6-B498-43B3-948B-1728B52AA6E4}">
                <adec:decorative xmlns:adec="http://schemas.microsoft.com/office/drawing/2017/decorative" val="1"/>
              </a:ext>
            </a:extLst>
          </p:cNvPr>
          <p:cNvCxnSpPr/>
          <p:nvPr userDrawn="1"/>
        </p:nvCxnSpPr>
        <p:spPr>
          <a:xfrm>
            <a:off x="1901902" y="2921860"/>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714375"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2720638"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4654213"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6660475" y="4073057"/>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6" name="Rectangle 15">
            <a:extLst>
              <a:ext uri="{FF2B5EF4-FFF2-40B4-BE49-F238E27FC236}">
                <a16:creationId xmlns:a16="http://schemas.microsoft.com/office/drawing/2014/main" id="{D4578BB7-B3A6-0D4A-A743-C8950F9817AE}"/>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4" name="Picture 33" descr="The University of Iowa">
            <a:extLst>
              <a:ext uri="{FF2B5EF4-FFF2-40B4-BE49-F238E27FC236}">
                <a16:creationId xmlns:a16="http://schemas.microsoft.com/office/drawing/2014/main" id="{E6A101F6-A986-EA4C-85FF-846F802DF0A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5" name="Footer Placeholder 4">
            <a:extLst>
              <a:ext uri="{FF2B5EF4-FFF2-40B4-BE49-F238E27FC236}">
                <a16:creationId xmlns:a16="http://schemas.microsoft.com/office/drawing/2014/main" id="{DBA4A05F-7745-F24C-BB9F-0EF0456B4EA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
        <p:nvSpPr>
          <p:cNvPr id="36" name="Oval 35">
            <a:extLst>
              <a:ext uri="{FF2B5EF4-FFF2-40B4-BE49-F238E27FC236}">
                <a16:creationId xmlns:a16="http://schemas.microsoft.com/office/drawing/2014/main" id="{F794BC38-28A2-BC4E-9A38-652E9790E452}"/>
              </a:ext>
              <a:ext uri="{C183D7F6-B498-43B3-948B-1728B52AA6E4}">
                <adec:decorative xmlns:adec="http://schemas.microsoft.com/office/drawing/2017/decorative" val="1"/>
              </a:ext>
            </a:extLst>
          </p:cNvPr>
          <p:cNvSpPr/>
          <p:nvPr userDrawn="1"/>
        </p:nvSpPr>
        <p:spPr>
          <a:xfrm>
            <a:off x="952785" y="2244527"/>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Picture Placeholder 3">
            <a:extLst>
              <a:ext uri="{FF2B5EF4-FFF2-40B4-BE49-F238E27FC236}">
                <a16:creationId xmlns:a16="http://schemas.microsoft.com/office/drawing/2014/main" id="{BEB5B93C-855D-1841-B46E-5C7DC4474C9D}"/>
              </a:ext>
            </a:extLst>
          </p:cNvPr>
          <p:cNvSpPr>
            <a:spLocks noGrp="1"/>
          </p:cNvSpPr>
          <p:nvPr>
            <p:ph type="pic" sz="quarter" idx="25"/>
          </p:nvPr>
        </p:nvSpPr>
        <p:spPr>
          <a:xfrm>
            <a:off x="1169656" y="2531257"/>
            <a:ext cx="886809" cy="878171"/>
          </a:xfrm>
        </p:spPr>
        <p:txBody>
          <a:bodyPr/>
          <a:lstStyle>
            <a:lvl1pPr>
              <a:buNone/>
              <a:defRPr/>
            </a:lvl1pPr>
          </a:lstStyle>
          <a:p>
            <a:endParaRPr lang="en-US"/>
          </a:p>
        </p:txBody>
      </p:sp>
      <p:sp>
        <p:nvSpPr>
          <p:cNvPr id="38" name="Oval 37">
            <a:extLst>
              <a:ext uri="{FF2B5EF4-FFF2-40B4-BE49-F238E27FC236}">
                <a16:creationId xmlns:a16="http://schemas.microsoft.com/office/drawing/2014/main" id="{B88EAE07-826D-E648-AD1B-C375586FE0F9}"/>
              </a:ext>
              <a:ext uri="{C183D7F6-B498-43B3-948B-1728B52AA6E4}">
                <adec:decorative xmlns:adec="http://schemas.microsoft.com/office/drawing/2017/decorative" val="1"/>
              </a:ext>
            </a:extLst>
          </p:cNvPr>
          <p:cNvSpPr/>
          <p:nvPr userDrawn="1"/>
        </p:nvSpPr>
        <p:spPr>
          <a:xfrm>
            <a:off x="2905813"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Picture Placeholder 3">
            <a:extLst>
              <a:ext uri="{FF2B5EF4-FFF2-40B4-BE49-F238E27FC236}">
                <a16:creationId xmlns:a16="http://schemas.microsoft.com/office/drawing/2014/main" id="{6B4B3321-3FE0-F24B-B46D-CBEB820F0DB5}"/>
              </a:ext>
            </a:extLst>
          </p:cNvPr>
          <p:cNvSpPr>
            <a:spLocks noGrp="1"/>
          </p:cNvSpPr>
          <p:nvPr>
            <p:ph type="pic" sz="quarter" idx="21"/>
          </p:nvPr>
        </p:nvSpPr>
        <p:spPr>
          <a:xfrm>
            <a:off x="3205973" y="2546988"/>
            <a:ext cx="806295" cy="798442"/>
          </a:xfrm>
        </p:spPr>
        <p:txBody>
          <a:bodyPr/>
          <a:lstStyle>
            <a:lvl1pPr>
              <a:buNone/>
              <a:defRPr/>
            </a:lvl1pPr>
          </a:lstStyle>
          <a:p>
            <a:endParaRPr lang="en-US"/>
          </a:p>
        </p:txBody>
      </p:sp>
      <p:sp>
        <p:nvSpPr>
          <p:cNvPr id="40" name="Oval 39">
            <a:extLst>
              <a:ext uri="{FF2B5EF4-FFF2-40B4-BE49-F238E27FC236}">
                <a16:creationId xmlns:a16="http://schemas.microsoft.com/office/drawing/2014/main" id="{6B3422DB-51E9-564F-9FE0-BE73E0376126}"/>
              </a:ext>
              <a:ext uri="{C183D7F6-B498-43B3-948B-1728B52AA6E4}">
                <adec:decorative xmlns:adec="http://schemas.microsoft.com/office/drawing/2017/decorative" val="1"/>
              </a:ext>
            </a:extLst>
          </p:cNvPr>
          <p:cNvSpPr/>
          <p:nvPr userDrawn="1"/>
        </p:nvSpPr>
        <p:spPr>
          <a:xfrm>
            <a:off x="4887656"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Picture Placeholder 3">
            <a:extLst>
              <a:ext uri="{FF2B5EF4-FFF2-40B4-BE49-F238E27FC236}">
                <a16:creationId xmlns:a16="http://schemas.microsoft.com/office/drawing/2014/main" id="{2E216002-26D5-D44D-B1E3-F7FFA5933B39}"/>
              </a:ext>
            </a:extLst>
          </p:cNvPr>
          <p:cNvSpPr>
            <a:spLocks noGrp="1"/>
          </p:cNvSpPr>
          <p:nvPr>
            <p:ph type="pic" sz="quarter" idx="26"/>
          </p:nvPr>
        </p:nvSpPr>
        <p:spPr>
          <a:xfrm>
            <a:off x="5167368" y="2546987"/>
            <a:ext cx="825546" cy="817505"/>
          </a:xfrm>
        </p:spPr>
        <p:txBody>
          <a:bodyPr/>
          <a:lstStyle>
            <a:lvl1pPr>
              <a:buNone/>
              <a:defRPr/>
            </a:lvl1pPr>
          </a:lstStyle>
          <a:p>
            <a:endParaRPr lang="en-US"/>
          </a:p>
        </p:txBody>
      </p:sp>
      <p:sp>
        <p:nvSpPr>
          <p:cNvPr id="42" name="Oval 41">
            <a:extLst>
              <a:ext uri="{FF2B5EF4-FFF2-40B4-BE49-F238E27FC236}">
                <a16:creationId xmlns:a16="http://schemas.microsoft.com/office/drawing/2014/main" id="{96648D4D-6BD9-F24C-955D-9701360F7A42}"/>
              </a:ext>
              <a:ext uri="{C183D7F6-B498-43B3-948B-1728B52AA6E4}">
                <adec:decorative xmlns:adec="http://schemas.microsoft.com/office/drawing/2017/decorative" val="1"/>
              </a:ext>
            </a:extLst>
          </p:cNvPr>
          <p:cNvSpPr/>
          <p:nvPr userDrawn="1"/>
        </p:nvSpPr>
        <p:spPr>
          <a:xfrm>
            <a:off x="6819615" y="2244527"/>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Picture Placeholder 3">
            <a:extLst>
              <a:ext uri="{FF2B5EF4-FFF2-40B4-BE49-F238E27FC236}">
                <a16:creationId xmlns:a16="http://schemas.microsoft.com/office/drawing/2014/main" id="{E602C083-BC5F-514B-8FA9-A814C3E27430}"/>
              </a:ext>
            </a:extLst>
          </p:cNvPr>
          <p:cNvSpPr>
            <a:spLocks noGrp="1"/>
          </p:cNvSpPr>
          <p:nvPr>
            <p:ph type="pic" sz="quarter" idx="27"/>
          </p:nvPr>
        </p:nvSpPr>
        <p:spPr>
          <a:xfrm>
            <a:off x="7086775" y="2525203"/>
            <a:ext cx="825548" cy="817506"/>
          </a:xfrm>
        </p:spPr>
        <p:txBody>
          <a:bodyPr/>
          <a:lstStyle>
            <a:lvl1pPr>
              <a:buNone/>
              <a:defRPr/>
            </a:lvl1pPr>
          </a:lstStyle>
          <a:p>
            <a:endParaRPr lang="en-US"/>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711994" y="1684461"/>
            <a:ext cx="2377679"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3548916"/>
            <a:ext cx="2375055"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4264538"/>
            <a:ext cx="2375055"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282518"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3451836" y="1677611"/>
            <a:ext cx="2240483" cy="1621608"/>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3537679"/>
            <a:ext cx="2230029"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462290" y="4253301"/>
            <a:ext cx="2230029"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5854823"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6054481" y="1684461"/>
            <a:ext cx="2375144" cy="1621608"/>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3537679"/>
            <a:ext cx="2375055"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047636" y="4253301"/>
            <a:ext cx="2375055"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366D8D2D-32DD-794A-9976-853EF650004D}"/>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2" name="Footer Placeholder 4">
            <a:extLst>
              <a:ext uri="{FF2B5EF4-FFF2-40B4-BE49-F238E27FC236}">
                <a16:creationId xmlns:a16="http://schemas.microsoft.com/office/drawing/2014/main" id="{46934CAC-A1D4-6545-B8FE-B5DAC1E7D2F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711994" y="1684461"/>
            <a:ext cx="1780454"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258088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2695022" y="1684461"/>
            <a:ext cx="1780454" cy="1621608"/>
          </a:xfrm>
        </p:spPr>
        <p:txBody>
          <a:bodyPr/>
          <a:lstStyle>
            <a:lvl1pPr>
              <a:buNone/>
              <a:defRPr/>
            </a:lvl1pPr>
          </a:lstStyle>
          <a:p>
            <a:endParaRPr lang="en-US"/>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2722790"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2722791"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4571805"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4678050" y="1684461"/>
            <a:ext cx="1780454" cy="1621608"/>
          </a:xfrm>
        </p:spPr>
        <p:txBody>
          <a:bodyPr/>
          <a:lstStyle>
            <a:lvl1pPr>
              <a:buNone/>
              <a:defRPr/>
            </a:lvl1pPr>
          </a:lstStyle>
          <a:p>
            <a:endParaRPr lang="en-US"/>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4682218"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4682219"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656272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6661077" y="1680693"/>
            <a:ext cx="1762024" cy="1621608"/>
          </a:xfrm>
        </p:spPr>
        <p:txBody>
          <a:bodyPr/>
          <a:lstStyle>
            <a:lvl1pPr>
              <a:buNone/>
              <a:defRPr/>
            </a:lvl1pPr>
          </a:lstStyle>
          <a:p>
            <a:endParaRPr lang="en-US"/>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6656311" y="3548916"/>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6656311" y="4230000"/>
            <a:ext cx="1769150"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CA720753-9BFD-2840-9C93-FF72942ED6E3}"/>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8" name="Picture 27" descr="The University of Iowa">
            <a:extLst>
              <a:ext uri="{FF2B5EF4-FFF2-40B4-BE49-F238E27FC236}">
                <a16:creationId xmlns:a16="http://schemas.microsoft.com/office/drawing/2014/main" id="{5841833A-DC48-1341-8CED-2C33FF13E5F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9" name="Footer Placeholder 4">
            <a:extLst>
              <a:ext uri="{FF2B5EF4-FFF2-40B4-BE49-F238E27FC236}">
                <a16:creationId xmlns:a16="http://schemas.microsoft.com/office/drawing/2014/main" id="{99532311-74A6-524D-8B7C-520D61A0A09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711994" y="498296"/>
            <a:ext cx="3945731" cy="896116"/>
          </a:xfrm>
        </p:spPr>
        <p:txBody>
          <a:bodyPr>
            <a:normAutofit/>
          </a:bodyPr>
          <a:lstStyle>
            <a:lvl1pPr>
              <a:defRPr sz="3300"/>
            </a:lvl1pPr>
          </a:lstStyle>
          <a:p>
            <a:r>
              <a:rPr lang="en-US"/>
              <a:t>Click to edit Title</a:t>
            </a:r>
          </a:p>
        </p:txBody>
      </p:sp>
      <p:cxnSp>
        <p:nvCxnSpPr>
          <p:cNvPr id="16" name="Straight Connector 15">
            <a:extLst>
              <a:ext uri="{FF2B5EF4-FFF2-40B4-BE49-F238E27FC236}">
                <a16:creationId xmlns:a16="http://schemas.microsoft.com/office/drawing/2014/main" id="{0F31F03A-71CF-475D-8A3C-99FC106D73E8}"/>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714375" y="1686758"/>
            <a:ext cx="3943351" cy="4256843"/>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Arial" panose="020B0604020202020204" pitchFamily="34"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5378651" y="1"/>
            <a:ext cx="37719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7420F7CB-393D-BF45-B52D-542FDDEFCAFF}"/>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0" name="Picture 9" descr="The University of Iowa">
            <a:extLst>
              <a:ext uri="{FF2B5EF4-FFF2-40B4-BE49-F238E27FC236}">
                <a16:creationId xmlns:a16="http://schemas.microsoft.com/office/drawing/2014/main" id="{AEE57422-8581-D940-B95A-28BB5FA8EBEA}"/>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F4890DD7-288C-3F48-AC5A-4CC0C37D9FAB}"/>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934" userDrawn="1">
          <p15:clr>
            <a:srgbClr val="FBAE40"/>
          </p15:clr>
        </p15:guide>
        <p15:guide id="3" pos="45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714375" y="365126"/>
            <a:ext cx="3940879" cy="1331865"/>
          </a:xfrm>
        </p:spPr>
        <p:txBody>
          <a:bodyPr>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 uri="{C183D7F6-B498-43B3-948B-1728B52AA6E4}">
                <adec:decorative xmlns:adec="http://schemas.microsoft.com/office/drawing/2017/decorative" val="1"/>
              </a:ext>
            </a:extLst>
          </p:cNvPr>
          <p:cNvCxnSpPr>
            <a:cxnSpLocks/>
          </p:cNvCxnSpPr>
          <p:nvPr userDrawn="1"/>
        </p:nvCxnSpPr>
        <p:spPr>
          <a:xfrm>
            <a:off x="714376" y="164262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714374" y="1962386"/>
            <a:ext cx="3949838" cy="3981214"/>
          </a:xfrm>
        </p:spPr>
        <p:txBody>
          <a:bodyPr/>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Font typeface="Roboto" panose="02000000000000000000" pitchFamily="2" charset="0"/>
              <a:buChar char="–"/>
              <a:defRPr sz="2000">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200150" indent="-17145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1543050" indent="-17145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5369627" y="1"/>
            <a:ext cx="1862553"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7285223" y="1"/>
            <a:ext cx="1862553"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5369627" y="3234551"/>
            <a:ext cx="3774374" cy="3163824"/>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11" name="Rectangle 10">
            <a:extLst>
              <a:ext uri="{FF2B5EF4-FFF2-40B4-BE49-F238E27FC236}">
                <a16:creationId xmlns:a16="http://schemas.microsoft.com/office/drawing/2014/main" id="{BC24DFA0-3257-B044-87EF-16154359E2FC}"/>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BF0FB327-46C7-CA4D-9F47-B21B9F7D79F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A0A57B74-2163-4C4B-BFF2-0F1E68BF384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945" userDrawn="1">
          <p15:clr>
            <a:srgbClr val="FBAE40"/>
          </p15:clr>
        </p15:guide>
        <p15:guide id="3" pos="450" userDrawn="1">
          <p15:clr>
            <a:srgbClr val="FBAE40"/>
          </p15:clr>
        </p15:guide>
        <p15:guide id="4" orient="horz" pos="24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11994" y="494273"/>
            <a:ext cx="7717631"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 uri="{C183D7F6-B498-43B3-948B-1728B52AA6E4}">
                <adec:decorative xmlns:adec="http://schemas.microsoft.com/office/drawing/2017/decorative" val="1"/>
              </a:ext>
            </a:extLst>
          </p:cNvPr>
          <p:cNvCxnSpPr>
            <a:cxnSpLocks/>
          </p:cNvCxnSpPr>
          <p:nvPr userDrawn="1"/>
        </p:nvCxnSpPr>
        <p:spPr>
          <a:xfrm>
            <a:off x="711994" y="131002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711994" y="1570038"/>
            <a:ext cx="7717631" cy="4114800"/>
          </a:xfrm>
        </p:spPr>
        <p:txBody>
          <a:bodyPr lIns="0" tIns="0" rIns="0" bIns="0"/>
          <a:lstStyle/>
          <a:p>
            <a:endParaRPr lang="en-US"/>
          </a:p>
        </p:txBody>
      </p:sp>
      <p:sp>
        <p:nvSpPr>
          <p:cNvPr id="12" name="Rectangle 11">
            <a:extLst>
              <a:ext uri="{FF2B5EF4-FFF2-40B4-BE49-F238E27FC236}">
                <a16:creationId xmlns:a16="http://schemas.microsoft.com/office/drawing/2014/main" id="{1F56D074-0631-F846-A2A3-4A39FEAEFDD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9" name="Picture 8" descr="The University of Iowa">
            <a:extLst>
              <a:ext uri="{FF2B5EF4-FFF2-40B4-BE49-F238E27FC236}">
                <a16:creationId xmlns:a16="http://schemas.microsoft.com/office/drawing/2014/main" id="{34AAA98D-AE4C-3B41-A01C-8A57BF732058}"/>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0" name="Footer Placeholder 4">
            <a:extLst>
              <a:ext uri="{FF2B5EF4-FFF2-40B4-BE49-F238E27FC236}">
                <a16:creationId xmlns:a16="http://schemas.microsoft.com/office/drawing/2014/main" id="{761FD608-F8D8-AF42-97E8-83F5C7F92E37}"/>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711994" y="3214770"/>
            <a:ext cx="5372488" cy="1160369"/>
          </a:xfrm>
        </p:spPr>
        <p:txBody>
          <a:bodyPr lIns="0" tIns="0" rIns="0" bIns="0" anchor="t" anchorCtr="0">
            <a:noAutofit/>
          </a:bodyPr>
          <a:lstStyle>
            <a:lvl1pPr algn="l">
              <a:defRPr sz="52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12" name="Straight Connector 11">
            <a:extLst>
              <a:ext uri="{FF2B5EF4-FFF2-40B4-BE49-F238E27FC236}">
                <a16:creationId xmlns:a16="http://schemas.microsoft.com/office/drawing/2014/main" id="{382B9834-3ABC-DD48-8F8B-7C2FACEC9236}"/>
              </a:ext>
              <a:ext uri="{C183D7F6-B498-43B3-948B-1728B52AA6E4}">
                <adec:decorative xmlns:adec="http://schemas.microsoft.com/office/drawing/2017/decorative" val="1"/>
              </a:ext>
            </a:extLst>
          </p:cNvPr>
          <p:cNvCxnSpPr>
            <a:cxnSpLocks/>
          </p:cNvCxnSpPr>
          <p:nvPr userDrawn="1"/>
        </p:nvCxnSpPr>
        <p:spPr>
          <a:xfrm>
            <a:off x="730595" y="292361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71287" y="3087124"/>
            <a:ext cx="2015280" cy="1498329"/>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 uri="{C183D7F6-B498-43B3-948B-1728B52AA6E4}">
                <adec:decorative xmlns:adec="http://schemas.microsoft.com/office/drawing/2017/decorative" val="1"/>
              </a:ext>
            </a:extLst>
          </p:cNvPr>
          <p:cNvSpPr/>
          <p:nvPr userDrawn="1"/>
        </p:nvSpPr>
        <p:spPr>
          <a:xfrm>
            <a:off x="711994" y="4789293"/>
            <a:ext cx="292608" cy="30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89435" y="4789292"/>
            <a:ext cx="1719072" cy="300082"/>
          </a:xfrm>
          <a:solidFill>
            <a:schemeClr val="tx1"/>
          </a:solidFill>
          <a:ln>
            <a:noFill/>
          </a:ln>
        </p:spPr>
        <p:txBody>
          <a:bodyPr wrap="square" lIns="91440" tIns="45720" rIns="91440" bIns="45720">
            <a:spAutoFit/>
          </a:bodyPr>
          <a:lstStyle>
            <a:lvl1pPr marL="0" indent="0">
              <a:buNone/>
              <a:defRPr sz="135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803454" y="4864147"/>
            <a:ext cx="146304"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4" name="Picture 13" descr="The University of Iowa">
            <a:extLst>
              <a:ext uri="{FF2B5EF4-FFF2-40B4-BE49-F238E27FC236}">
                <a16:creationId xmlns:a16="http://schemas.microsoft.com/office/drawing/2014/main" id="{4B1807D8-E6B4-C743-A4EC-22D5E0479848}"/>
              </a:ext>
            </a:extLst>
          </p:cNvPr>
          <p:cNvPicPr>
            <a:picLocks noChangeAspect="1"/>
          </p:cNvPicPr>
          <p:nvPr userDrawn="1"/>
        </p:nvPicPr>
        <p:blipFill>
          <a:blip r:embed="rId2"/>
          <a:srcRect/>
          <a:stretch/>
        </p:blipFill>
        <p:spPr>
          <a:xfrm>
            <a:off x="6471287" y="-1189"/>
            <a:ext cx="2015279" cy="963278"/>
          </a:xfrm>
          <a:prstGeom prst="rect">
            <a:avLst/>
          </a:prstGeom>
        </p:spPr>
      </p:pic>
      <p:sp>
        <p:nvSpPr>
          <p:cNvPr id="13" name="Footer Placeholder 4">
            <a:extLst>
              <a:ext uri="{FF2B5EF4-FFF2-40B4-BE49-F238E27FC236}">
                <a16:creationId xmlns:a16="http://schemas.microsoft.com/office/drawing/2014/main" id="{D7F85C9B-9D4B-D642-BBFB-CDE025D69CBD}"/>
              </a:ext>
            </a:extLst>
          </p:cNvPr>
          <p:cNvSpPr>
            <a:spLocks noGrp="1"/>
          </p:cNvSpPr>
          <p:nvPr>
            <p:ph type="ftr" sz="quarter" idx="3"/>
          </p:nvPr>
        </p:nvSpPr>
        <p:spPr>
          <a:xfrm>
            <a:off x="717072" y="2365791"/>
            <a:ext cx="7772020" cy="365125"/>
          </a:xfrm>
          <a:prstGeom prst="rect">
            <a:avLst/>
          </a:prstGeom>
          <a:noFill/>
        </p:spPr>
        <p:txBody>
          <a:bodyPr vert="horz" lIns="0" tIns="0" rIns="0" bIns="0" rtlCol="0" anchor="ctr"/>
          <a:lstStyle>
            <a:lvl1pPr algn="l">
              <a:defRPr sz="1650" b="0">
                <a:solidFill>
                  <a:schemeClr val="tx1"/>
                </a:solidFill>
              </a:defRPr>
            </a:lvl1pPr>
          </a:lstStyle>
          <a:p>
            <a:r>
              <a:rPr lang="en-US"/>
              <a:t>Recognizing &amp; Rewarding Engagement</a:t>
            </a:r>
          </a:p>
        </p:txBody>
      </p:sp>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711994" y="3203884"/>
            <a:ext cx="5372488" cy="1160369"/>
          </a:xfrm>
        </p:spPr>
        <p:txBody>
          <a:bodyPr lIns="0" tIns="0" rIns="0" bIns="0" anchor="t" anchorCtr="0">
            <a:noAutofit/>
          </a:bodyPr>
          <a:lstStyle>
            <a:lvl1pPr algn="l">
              <a:defRPr sz="5200" b="1">
                <a:solidFill>
                  <a:schemeClr val="bg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 uri="{C183D7F6-B498-43B3-948B-1728B52AA6E4}">
                <adec:decorative xmlns:adec="http://schemas.microsoft.com/office/drawing/2017/decorative" val="1"/>
              </a:ext>
            </a:extLst>
          </p:cNvPr>
          <p:cNvCxnSpPr>
            <a:cxnSpLocks/>
          </p:cNvCxnSpPr>
          <p:nvPr userDrawn="1"/>
        </p:nvCxnSpPr>
        <p:spPr>
          <a:xfrm>
            <a:off x="730595" y="2923615"/>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68763" y="3105910"/>
            <a:ext cx="2020329" cy="1498329"/>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a:solidFill>
                  <a:schemeClr val="bg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711993" y="4770260"/>
            <a:ext cx="292608" cy="300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97825" y="4770260"/>
            <a:ext cx="1719072" cy="300082"/>
          </a:xfrm>
          <a:solidFill>
            <a:schemeClr val="accent1"/>
          </a:solidFill>
          <a:ln>
            <a:noFill/>
          </a:ln>
        </p:spPr>
        <p:txBody>
          <a:bodyPr wrap="none" lIns="91440" tIns="45720" rIns="91440" bIns="45720">
            <a:spAutoFit/>
          </a:bodyPr>
          <a:lstStyle>
            <a:lvl1pPr marL="0" indent="0">
              <a:buNone/>
              <a:defRPr sz="1350">
                <a:solidFill>
                  <a:schemeClr val="tx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1" name="Group 10">
            <a:extLst>
              <a:ext uri="{FF2B5EF4-FFF2-40B4-BE49-F238E27FC236}">
                <a16:creationId xmlns:a16="http://schemas.microsoft.com/office/drawing/2014/main" id="{5625728D-FF50-4FF2-AC2E-B13A3D44D5B9}"/>
              </a:ext>
              <a:ext uri="{C183D7F6-B498-43B3-948B-1728B52AA6E4}">
                <adec:decorative xmlns:adec="http://schemas.microsoft.com/office/drawing/2017/decorative" val="1"/>
              </a:ext>
            </a:extLst>
          </p:cNvPr>
          <p:cNvGrpSpPr/>
          <p:nvPr/>
        </p:nvGrpSpPr>
        <p:grpSpPr>
          <a:xfrm>
            <a:off x="803454" y="4845115"/>
            <a:ext cx="146304"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5" name="Picture 14" descr="The University of Iowa">
            <a:extLst>
              <a:ext uri="{FF2B5EF4-FFF2-40B4-BE49-F238E27FC236}">
                <a16:creationId xmlns:a16="http://schemas.microsoft.com/office/drawing/2014/main" id="{6179B039-C5FC-F04C-AB21-BEF980B032D5}"/>
              </a:ext>
            </a:extLst>
          </p:cNvPr>
          <p:cNvPicPr>
            <a:picLocks noChangeAspect="1"/>
          </p:cNvPicPr>
          <p:nvPr userDrawn="1"/>
        </p:nvPicPr>
        <p:blipFill>
          <a:blip r:embed="rId2"/>
          <a:srcRect/>
          <a:stretch/>
        </p:blipFill>
        <p:spPr>
          <a:xfrm>
            <a:off x="6468762" y="-581"/>
            <a:ext cx="2020330" cy="962061"/>
          </a:xfrm>
          <a:prstGeom prst="rect">
            <a:avLst/>
          </a:prstGeom>
        </p:spPr>
      </p:pic>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717072" y="2365791"/>
            <a:ext cx="7772020" cy="365125"/>
          </a:xfrm>
          <a:prstGeom prst="rect">
            <a:avLst/>
          </a:prstGeom>
          <a:noFill/>
        </p:spPr>
        <p:txBody>
          <a:bodyPr vert="horz" lIns="0" tIns="0" rIns="0" bIns="0" rtlCol="0" anchor="ctr"/>
          <a:lstStyle>
            <a:lvl1pPr algn="l">
              <a:defRPr sz="1650" b="0">
                <a:solidFill>
                  <a:schemeClr val="bg1"/>
                </a:solidFill>
              </a:defRPr>
            </a:lvl1pPr>
          </a:lstStyle>
          <a:p>
            <a:r>
              <a:rPr lang="en-US"/>
              <a:t>Recognizing &amp; Rewarding Engagement</a:t>
            </a:r>
            <a:endParaRPr lang="en-US" sz="1650"/>
          </a:p>
        </p:txBody>
      </p:sp>
    </p:spTree>
    <p:extLst>
      <p:ext uri="{BB962C8B-B14F-4D97-AF65-F5344CB8AC3E}">
        <p14:creationId xmlns:p14="http://schemas.microsoft.com/office/powerpoint/2010/main" val="3788644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OWA Logo with Text">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993FB4-4336-2048-A6A4-FA306EBBE714}"/>
              </a:ext>
            </a:extLst>
          </p:cNvPr>
          <p:cNvSpPr>
            <a:spLocks noGrp="1"/>
          </p:cNvSpPr>
          <p:nvPr>
            <p:ph type="title" hasCustomPrompt="1"/>
          </p:nvPr>
        </p:nvSpPr>
        <p:spPr>
          <a:xfrm>
            <a:off x="628650" y="4229810"/>
            <a:ext cx="7886700" cy="1311454"/>
          </a:xfrm>
        </p:spPr>
        <p:txBody>
          <a:bodyPr/>
          <a:lstStyle>
            <a:lvl1pPr algn="ctr">
              <a:defRPr sz="4200">
                <a:solidFill>
                  <a:schemeClr val="bg1"/>
                </a:solidFill>
              </a:defRPr>
            </a:lvl1pPr>
          </a:lstStyle>
          <a:p>
            <a:r>
              <a:rPr lang="en-US"/>
              <a:t>Closing Slide Header</a:t>
            </a:r>
          </a:p>
        </p:txBody>
      </p:sp>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rcRect/>
          <a:stretch/>
        </p:blipFill>
        <p:spPr>
          <a:xfrm>
            <a:off x="1714500" y="1793124"/>
            <a:ext cx="5715000" cy="1666875"/>
          </a:xfrm>
          <a:prstGeom prst="rect">
            <a:avLst/>
          </a:prstGeom>
        </p:spPr>
      </p:pic>
    </p:spTree>
    <p:extLst>
      <p:ext uri="{BB962C8B-B14F-4D97-AF65-F5344CB8AC3E}">
        <p14:creationId xmlns:p14="http://schemas.microsoft.com/office/powerpoint/2010/main" val="1133490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OWA Logo Only">
    <p:bg>
      <p:bgPr>
        <a:solidFill>
          <a:schemeClr val="tx1"/>
        </a:solidFill>
        <a:effectLst/>
      </p:bgPr>
    </p:bg>
    <p:spTree>
      <p:nvGrpSpPr>
        <p:cNvPr id="1" name=""/>
        <p:cNvGrpSpPr/>
        <p:nvPr/>
      </p:nvGrpSpPr>
      <p:grpSpPr>
        <a:xfrm>
          <a:off x="0" y="0"/>
          <a:ext cx="0" cy="0"/>
          <a:chOff x="0" y="0"/>
          <a:chExt cx="0" cy="0"/>
        </a:xfrm>
      </p:grpSpPr>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rcRect/>
          <a:stretch/>
        </p:blipFill>
        <p:spPr>
          <a:xfrm>
            <a:off x="1714500" y="2595562"/>
            <a:ext cx="5715000" cy="1666875"/>
          </a:xfrm>
          <a:prstGeom prst="rect">
            <a:avLst/>
          </a:prstGeom>
        </p:spPr>
      </p:pic>
    </p:spTree>
    <p:extLst>
      <p:ext uri="{BB962C8B-B14F-4D97-AF65-F5344CB8AC3E}">
        <p14:creationId xmlns:p14="http://schemas.microsoft.com/office/powerpoint/2010/main" val="197453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2184901"/>
            <a:ext cx="4617720" cy="2431224"/>
          </a:xfrm>
        </p:spPr>
        <p:txBody>
          <a:bodyPr anchor="ctr" anchorCtr="0">
            <a:normAutofit/>
          </a:bodyPr>
          <a:lstStyle>
            <a:lvl1pPr algn="l">
              <a:defRPr sz="48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720073" y="4676834"/>
            <a:ext cx="4616795" cy="404721"/>
          </a:xfrm>
        </p:spPr>
        <p:txBody>
          <a:bodyPr/>
          <a:lstStyle>
            <a:lvl1pPr marL="0" indent="0" algn="l">
              <a:buNone/>
              <a:defRPr sz="18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720072" y="5081555"/>
            <a:ext cx="4616795" cy="495309"/>
          </a:xfrm>
        </p:spPr>
        <p:txBody>
          <a:bodyPr>
            <a:normAutofit/>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9" name="Footer Placeholder 4">
            <a:extLst>
              <a:ext uri="{FF2B5EF4-FFF2-40B4-BE49-F238E27FC236}">
                <a16:creationId xmlns:a16="http://schemas.microsoft.com/office/drawing/2014/main" id="{909BBB92-B5AB-3E46-A519-2A2BBFF13FF8}"/>
              </a:ext>
            </a:extLst>
          </p:cNvPr>
          <p:cNvSpPr>
            <a:spLocks noGrp="1"/>
          </p:cNvSpPr>
          <p:nvPr>
            <p:ph type="ftr" sz="quarter" idx="3"/>
          </p:nvPr>
        </p:nvSpPr>
        <p:spPr>
          <a:xfrm>
            <a:off x="2952485" y="201168"/>
            <a:ext cx="2539200" cy="587186"/>
          </a:xfrm>
          <a:prstGeom prst="rect">
            <a:avLst/>
          </a:prstGeom>
          <a:noFill/>
        </p:spPr>
        <p:txBody>
          <a:bodyPr vert="horz" lIns="0" tIns="0" rIns="0" bIns="0" rtlCol="0" anchor="b" anchorCtr="0"/>
          <a:lstStyle>
            <a:lvl1pPr algn="l">
              <a:defRPr sz="1500" b="0">
                <a:solidFill>
                  <a:schemeClr val="bg1"/>
                </a:solidFill>
                <a:latin typeface="Roboto" panose="02000000000000000000" pitchFamily="2" charset="0"/>
                <a:ea typeface="Roboto" panose="02000000000000000000" pitchFamily="2" charset="0"/>
              </a:defRPr>
            </a:lvl1pPr>
          </a:lstStyle>
          <a:p>
            <a:r>
              <a:rPr lang="en-US"/>
              <a:t>Recognizing &amp; Rewarding Engagement</a:t>
            </a:r>
            <a:endParaRPr lang="en-US">
              <a:solidFill>
                <a:schemeClr val="bg1"/>
              </a:solidFill>
            </a:endParaRPr>
          </a:p>
        </p:txBody>
      </p:sp>
      <p:pic>
        <p:nvPicPr>
          <p:cNvPr id="13" name="Picture 12" descr="The University of Iowa">
            <a:extLst>
              <a:ext uri="{FF2B5EF4-FFF2-40B4-BE49-F238E27FC236}">
                <a16:creationId xmlns:a16="http://schemas.microsoft.com/office/drawing/2014/main" id="{F49CB936-90E7-D144-B9DC-7CF3F98E2FF4}"/>
              </a:ext>
            </a:extLst>
          </p:cNvPr>
          <p:cNvPicPr>
            <a:picLocks noChangeAspect="1"/>
          </p:cNvPicPr>
          <p:nvPr userDrawn="1"/>
        </p:nvPicPr>
        <p:blipFill>
          <a:blip r:embed="rId2"/>
          <a:srcRect/>
          <a:stretch/>
        </p:blipFill>
        <p:spPr>
          <a:xfrm>
            <a:off x="710803" y="622"/>
            <a:ext cx="2015279" cy="959656"/>
          </a:xfrm>
          <a:prstGeom prst="rect">
            <a:avLst/>
          </a:prstGeom>
        </p:spPr>
      </p:pic>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509413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2184901"/>
            <a:ext cx="4616794" cy="2561760"/>
          </a:xfrm>
        </p:spPr>
        <p:txBody>
          <a:bodyPr anchor="ctr" anchorCtr="0">
            <a:normAutofit/>
          </a:bodyPr>
          <a:lstStyle>
            <a:lvl1pPr algn="l">
              <a:defRPr sz="48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720073" y="4676835"/>
            <a:ext cx="4616795" cy="393146"/>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720072" y="5069980"/>
            <a:ext cx="4616795" cy="495309"/>
          </a:xfrm>
        </p:spPr>
        <p:txBody>
          <a:bodyPr>
            <a:normAutofit/>
          </a:bodyPr>
          <a:lstStyle>
            <a:lvl1pPr marL="0" indent="0">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9" name="Footer Placeholder 4">
            <a:extLst>
              <a:ext uri="{FF2B5EF4-FFF2-40B4-BE49-F238E27FC236}">
                <a16:creationId xmlns:a16="http://schemas.microsoft.com/office/drawing/2014/main" id="{99993354-AA52-D24C-AE6B-C02456C6D92A}"/>
              </a:ext>
            </a:extLst>
          </p:cNvPr>
          <p:cNvSpPr>
            <a:spLocks noGrp="1"/>
          </p:cNvSpPr>
          <p:nvPr>
            <p:ph type="ftr" sz="quarter" idx="3"/>
          </p:nvPr>
        </p:nvSpPr>
        <p:spPr>
          <a:xfrm>
            <a:off x="2952485" y="201168"/>
            <a:ext cx="2539200" cy="587186"/>
          </a:xfrm>
          <a:prstGeom prst="rect">
            <a:avLst/>
          </a:prstGeom>
          <a:noFill/>
        </p:spPr>
        <p:txBody>
          <a:bodyPr vert="horz" lIns="0" tIns="0" rIns="0" bIns="0" rtlCol="0" anchor="b" anchorCtr="0"/>
          <a:lstStyle>
            <a:lvl1pPr algn="l">
              <a:defRPr sz="1500" b="0">
                <a:solidFill>
                  <a:schemeClr val="tx1"/>
                </a:solidFill>
                <a:latin typeface="Roboto" panose="02000000000000000000" pitchFamily="2" charset="0"/>
                <a:ea typeface="Roboto" panose="02000000000000000000" pitchFamily="2" charset="0"/>
              </a:defRPr>
            </a:lvl1pPr>
          </a:lstStyle>
          <a:p>
            <a:r>
              <a:rPr lang="en-US"/>
              <a:t>Recognizing &amp; Rewarding Engagement</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13" name="Picture 12" descr="The University of Iowa">
            <a:extLst>
              <a:ext uri="{FF2B5EF4-FFF2-40B4-BE49-F238E27FC236}">
                <a16:creationId xmlns:a16="http://schemas.microsoft.com/office/drawing/2014/main" id="{D73F5E00-2329-6246-A2BB-7BCD46F83907}"/>
              </a:ext>
            </a:extLst>
          </p:cNvPr>
          <p:cNvPicPr>
            <a:picLocks noChangeAspect="1"/>
          </p:cNvPicPr>
          <p:nvPr userDrawn="1"/>
        </p:nvPicPr>
        <p:blipFill>
          <a:blip r:embed="rId2"/>
          <a:srcRect/>
          <a:stretch/>
        </p:blipFill>
        <p:spPr>
          <a:xfrm>
            <a:off x="710803" y="-1189"/>
            <a:ext cx="2015279" cy="963278"/>
          </a:xfrm>
          <a:prstGeom prst="rect">
            <a:avLst/>
          </a:prstGeom>
        </p:spPr>
      </p:pic>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744661"/>
            <a:ext cx="7715249" cy="759906"/>
          </a:xfrm>
        </p:spPr>
        <p:txBody>
          <a:bodyPr lIns="0" tIns="0" rIns="0" bIns="0" anchor="t" anchorCtr="0">
            <a:normAutofit/>
          </a:bodyPr>
          <a:lstStyle>
            <a:lvl1pPr algn="l">
              <a:defRPr sz="48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502271"/>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14376" y="3694740"/>
            <a:ext cx="7715249" cy="407460"/>
          </a:xfrm>
        </p:spPr>
        <p:txBody>
          <a:bodyPr lIns="0" tIns="0" rIns="0" bIns="0">
            <a:normAutofit/>
          </a:bodyPr>
          <a:lstStyle>
            <a:lvl1pPr marL="0" indent="0" algn="l">
              <a:buNone/>
              <a:defRPr sz="2200" b="0">
                <a:solidFill>
                  <a:schemeClr val="tx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50" userDrawn="1">
          <p15:clr>
            <a:srgbClr val="FBAE40"/>
          </p15:clr>
        </p15:guide>
        <p15:guide id="4" pos="531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744662"/>
            <a:ext cx="7715249" cy="759907"/>
          </a:xfrm>
        </p:spPr>
        <p:txBody>
          <a:bodyPr lIns="0" tIns="0" rIns="0" bIns="0" anchor="t" anchorCtr="0">
            <a:normAutofit/>
          </a:bodyPr>
          <a:lstStyle>
            <a:lvl1pPr algn="l">
              <a:defRPr sz="48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509891"/>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714376" y="3694740"/>
            <a:ext cx="7715249" cy="407460"/>
          </a:xfrm>
        </p:spPr>
        <p:txBody>
          <a:bodyPr lIns="0" tIns="0" rIns="0" bIns="0">
            <a:normAutofit/>
          </a:bodyPr>
          <a:lstStyle>
            <a:lvl1pPr marL="0" indent="0" algn="l">
              <a:buNone/>
              <a:defRPr sz="2200" b="0">
                <a:solidFill>
                  <a:schemeClr val="accent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50" userDrawn="1">
          <p15:clr>
            <a:srgbClr val="FBAE40"/>
          </p15:clr>
        </p15:guide>
        <p15:guide id="4" pos="53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9144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770746" y="1763547"/>
            <a:ext cx="4186265" cy="618631"/>
          </a:xfrm>
          <a:solidFill>
            <a:schemeClr val="accent1"/>
          </a:solidFill>
        </p:spPr>
        <p:txBody>
          <a:bodyPr wrap="square" lIns="91440" tIns="91440" bIns="0">
            <a:spAutoFit/>
          </a:bodyPr>
          <a:lstStyle>
            <a:lvl1pPr>
              <a:defRPr sz="3800"/>
            </a:lvl1pPr>
          </a:lstStyle>
          <a:p>
            <a:r>
              <a:rPr lang="en-US"/>
              <a:t>SECTION HEADER</a:t>
            </a:r>
          </a:p>
        </p:txBody>
      </p:sp>
    </p:spTree>
    <p:extLst>
      <p:ext uri="{BB962C8B-B14F-4D97-AF65-F5344CB8AC3E}">
        <p14:creationId xmlns:p14="http://schemas.microsoft.com/office/powerpoint/2010/main" val="238807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24" name="Straight Connector 23">
            <a:extLst>
              <a:ext uri="{FF2B5EF4-FFF2-40B4-BE49-F238E27FC236}">
                <a16:creationId xmlns:a16="http://schemas.microsoft.com/office/drawing/2014/main" id="{9BA13FBC-A4AA-9B4F-8E9B-12CD6600150E}"/>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7" name="Picture 6" descr="The University of Iowa">
            <a:extLst>
              <a:ext uri="{FF2B5EF4-FFF2-40B4-BE49-F238E27FC236}">
                <a16:creationId xmlns:a16="http://schemas.microsoft.com/office/drawing/2014/main" id="{22558F6C-63A6-764A-A42A-B9198FB98EE1}"/>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8" name="Footer Placeholder 4">
            <a:extLst>
              <a:ext uri="{FF2B5EF4-FFF2-40B4-BE49-F238E27FC236}">
                <a16:creationId xmlns:a16="http://schemas.microsoft.com/office/drawing/2014/main" id="{7987A145-9C93-2C47-9BAC-3865EAA30431}"/>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450" userDrawn="1">
          <p15:clr>
            <a:srgbClr val="FBAE40"/>
          </p15:clr>
        </p15:guide>
        <p15:guide id="3" pos="5310" userDrawn="1">
          <p15:clr>
            <a:srgbClr val="FBAE40"/>
          </p15:clr>
        </p15:guide>
        <p15:guide id="4" pos="2880" userDrawn="1">
          <p15:clr>
            <a:srgbClr val="FBAE40"/>
          </p15:clr>
        </p15:guide>
        <p15:guide id="5" orient="horz" pos="1056" userDrawn="1">
          <p15:clr>
            <a:srgbClr val="FBAE40"/>
          </p15:clr>
        </p15:guide>
        <p15:guide id="7" orient="horz" pos="2400" userDrawn="1">
          <p15:clr>
            <a:srgbClr val="FBAE40"/>
          </p15:clr>
        </p15:guide>
        <p15:guide id="8" orient="horz" pos="3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714374" y="1686758"/>
            <a:ext cx="7688645" cy="4256843"/>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Arial" panose="020B0604020202020204" pitchFamily="34"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8" name="Picture 7" descr="The University of Iowa">
            <a:extLst>
              <a:ext uri="{FF2B5EF4-FFF2-40B4-BE49-F238E27FC236}">
                <a16:creationId xmlns:a16="http://schemas.microsoft.com/office/drawing/2014/main" id="{CD97EF86-E180-1E4F-8C76-63FC6B25126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9" name="Footer Placeholder 4">
            <a:extLst>
              <a:ext uri="{FF2B5EF4-FFF2-40B4-BE49-F238E27FC236}">
                <a16:creationId xmlns:a16="http://schemas.microsoft.com/office/drawing/2014/main" id="{1FBD3EF9-AA04-A444-8D91-715DA8AEE034}"/>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Recognizing &amp; Rewarding Engagement</a:t>
            </a:r>
            <a:endParaRPr lang="en-US" b="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450" userDrawn="1">
          <p15:clr>
            <a:srgbClr val="FBAE40"/>
          </p15:clr>
        </p15:guide>
        <p15:guide id="3" pos="5310" userDrawn="1">
          <p15:clr>
            <a:srgbClr val="FBAE40"/>
          </p15:clr>
        </p15:guide>
        <p15:guide id="4" pos="288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628650" y="365126"/>
            <a:ext cx="78867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87" r:id="rId2"/>
    <p:sldLayoutId id="2147483688" r:id="rId3"/>
    <p:sldLayoutId id="2147483684" r:id="rId4"/>
    <p:sldLayoutId id="2147483663" r:id="rId5"/>
    <p:sldLayoutId id="2147483686" r:id="rId6"/>
    <p:sldLayoutId id="2147483690" r:id="rId7"/>
    <p:sldLayoutId id="2147483682" r:id="rId8"/>
    <p:sldLayoutId id="2147483650" r:id="rId9"/>
    <p:sldLayoutId id="2147483662" r:id="rId10"/>
    <p:sldLayoutId id="2147483670" r:id="rId11"/>
    <p:sldLayoutId id="2147483667" r:id="rId12"/>
    <p:sldLayoutId id="2147483668" r:id="rId13"/>
    <p:sldLayoutId id="2147483675" r:id="rId14"/>
    <p:sldLayoutId id="2147483677" r:id="rId15"/>
    <p:sldLayoutId id="2147483676" r:id="rId16"/>
    <p:sldLayoutId id="2147483672" r:id="rId17"/>
    <p:sldLayoutId id="2147483692" r:id="rId18"/>
    <p:sldLayoutId id="2147483669" r:id="rId19"/>
    <p:sldLayoutId id="2147483671" r:id="rId20"/>
    <p:sldLayoutId id="2147483679" r:id="rId21"/>
    <p:sldLayoutId id="2147483680" r:id="rId22"/>
    <p:sldLayoutId id="2147483654" r:id="rId23"/>
    <p:sldLayoutId id="2147483655" r:id="rId24"/>
    <p:sldLayoutId id="2147483665" r:id="rId25"/>
    <p:sldLayoutId id="2147483664" r:id="rId26"/>
    <p:sldLayoutId id="2147483689" r:id="rId27"/>
    <p:sldLayoutId id="2147483693" r:id="rId28"/>
    <p:sldLayoutId id="2147483691" r:id="rId29"/>
  </p:sldLayoutIdLst>
  <p:hf sldNum="0" hdr="0" dt="0"/>
  <p:txStyles>
    <p:titleStyle>
      <a:lvl1pPr algn="l" defTabSz="685800" rtl="0" eaLnBrk="1" latinLnBrk="0" hangingPunct="1">
        <a:lnSpc>
          <a:spcPct val="90000"/>
        </a:lnSpc>
        <a:spcBef>
          <a:spcPct val="0"/>
        </a:spcBef>
        <a:buNone/>
        <a:defRPr sz="3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14350" indent="-171450" algn="l" defTabSz="685800" rtl="0" eaLnBrk="1" latinLnBrk="0" hangingPunct="1">
        <a:lnSpc>
          <a:spcPct val="100000"/>
        </a:lnSpc>
        <a:spcBef>
          <a:spcPts val="375"/>
        </a:spcBef>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provost.uiowa.edu/community-engagement-pnt" TargetMode="Externa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0B23-7308-1745-A1A9-A5522BA49EE8}"/>
              </a:ext>
            </a:extLst>
          </p:cNvPr>
          <p:cNvSpPr>
            <a:spLocks noGrp="1"/>
          </p:cNvSpPr>
          <p:nvPr>
            <p:ph type="ctrTitle"/>
          </p:nvPr>
        </p:nvSpPr>
        <p:spPr>
          <a:xfrm>
            <a:off x="731044" y="2677626"/>
            <a:ext cx="6931628" cy="1847088"/>
          </a:xfrm>
        </p:spPr>
        <p:txBody>
          <a:bodyPr>
            <a:normAutofit fontScale="90000"/>
          </a:bodyPr>
          <a:lstStyle/>
          <a:p>
            <a:r>
              <a:rPr lang="en-US" dirty="0"/>
              <a:t>Recognizing &amp; Rewarding Community Engagement</a:t>
            </a:r>
          </a:p>
        </p:txBody>
      </p:sp>
      <p:sp>
        <p:nvSpPr>
          <p:cNvPr id="12" name="Subtitle 11">
            <a:extLst>
              <a:ext uri="{FF2B5EF4-FFF2-40B4-BE49-F238E27FC236}">
                <a16:creationId xmlns:a16="http://schemas.microsoft.com/office/drawing/2014/main" id="{ADA0161C-D166-6E4C-8069-E1FBFE0BE5F2}"/>
              </a:ext>
            </a:extLst>
          </p:cNvPr>
          <p:cNvSpPr>
            <a:spLocks noGrp="1"/>
          </p:cNvSpPr>
          <p:nvPr>
            <p:ph type="subTitle" idx="1"/>
          </p:nvPr>
        </p:nvSpPr>
        <p:spPr>
          <a:xfrm>
            <a:off x="731044" y="4964183"/>
            <a:ext cx="7782438" cy="767794"/>
          </a:xfrm>
        </p:spPr>
        <p:txBody>
          <a:bodyPr vert="horz" lIns="0" tIns="0" rIns="0" bIns="0" rtlCol="0" anchor="t">
            <a:normAutofit/>
          </a:bodyPr>
          <a:lstStyle/>
          <a:p>
            <a:r>
              <a:rPr lang="en-US" dirty="0" err="1">
                <a:latin typeface="Roboto"/>
                <a:ea typeface="Roboto"/>
                <a:cs typeface="Arial"/>
              </a:rPr>
              <a:t>BigTen</a:t>
            </a:r>
            <a:r>
              <a:rPr lang="en-US" dirty="0">
                <a:latin typeface="Roboto"/>
                <a:ea typeface="Roboto"/>
                <a:cs typeface="Arial"/>
              </a:rPr>
              <a:t> Community Engagement Leaders Meeting</a:t>
            </a:r>
            <a:br>
              <a:rPr lang="en-US" dirty="0">
                <a:latin typeface="Roboto"/>
                <a:ea typeface="Roboto"/>
                <a:cs typeface="Arial"/>
              </a:rPr>
            </a:br>
            <a:r>
              <a:rPr lang="en-US" dirty="0">
                <a:latin typeface="Roboto"/>
                <a:ea typeface="Roboto"/>
                <a:cs typeface="Arial"/>
              </a:rPr>
              <a:t>May 29, 2025</a:t>
            </a:r>
          </a:p>
        </p:txBody>
      </p:sp>
      <p:sp>
        <p:nvSpPr>
          <p:cNvPr id="5" name="Footer Placeholder 4">
            <a:extLst>
              <a:ext uri="{FF2B5EF4-FFF2-40B4-BE49-F238E27FC236}">
                <a16:creationId xmlns:a16="http://schemas.microsoft.com/office/drawing/2014/main" id="{A71FEB04-6AB2-DD4F-B560-E3674C11A535}"/>
              </a:ext>
            </a:extLst>
          </p:cNvPr>
          <p:cNvSpPr>
            <a:spLocks noGrp="1"/>
          </p:cNvSpPr>
          <p:nvPr>
            <p:ph type="ftr" sz="quarter" idx="3"/>
          </p:nvPr>
        </p:nvSpPr>
        <p:spPr>
          <a:xfrm>
            <a:off x="714376" y="1774217"/>
            <a:ext cx="6948756" cy="365125"/>
          </a:xfrm>
        </p:spPr>
        <p:txBody>
          <a:bodyPr/>
          <a:lstStyle/>
          <a:p>
            <a:r>
              <a:rPr lang="en-US"/>
              <a:t>University of Iowa Office of Community Engagement</a:t>
            </a:r>
          </a:p>
        </p:txBody>
      </p:sp>
    </p:spTree>
    <p:extLst>
      <p:ext uri="{BB962C8B-B14F-4D97-AF65-F5344CB8AC3E}">
        <p14:creationId xmlns:p14="http://schemas.microsoft.com/office/powerpoint/2010/main" val="3892510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a:xfrm>
            <a:off x="714375" y="365126"/>
            <a:ext cx="4292340" cy="1331865"/>
          </a:xfrm>
        </p:spPr>
        <p:txBody>
          <a:bodyPr>
            <a:normAutofit/>
          </a:bodyPr>
          <a:lstStyle/>
          <a:p>
            <a:r>
              <a:rPr lang="en-US"/>
              <a:t>Iowa’s P&amp;T guidelines</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714374" y="1962386"/>
            <a:ext cx="3949838" cy="3981214"/>
          </a:xfrm>
        </p:spPr>
        <p:txBody>
          <a:bodyPr vert="horz" lIns="0" tIns="0" rIns="0" bIns="0" rtlCol="0" anchor="t">
            <a:normAutofit/>
          </a:bodyPr>
          <a:lstStyle/>
          <a:p>
            <a:r>
              <a:rPr lang="en-US" dirty="0"/>
              <a:t>P&amp;T guidelines are very broadly written</a:t>
            </a:r>
          </a:p>
          <a:p>
            <a:r>
              <a:rPr lang="en-US" dirty="0">
                <a:latin typeface="Roboto"/>
                <a:ea typeface="Roboto"/>
                <a:cs typeface="Arial"/>
              </a:rPr>
              <a:t>Some but not all colleges/departments have their own, more detailed guidelines</a:t>
            </a:r>
          </a:p>
          <a:p>
            <a:r>
              <a:rPr lang="en-US" dirty="0">
                <a:latin typeface="Roboto"/>
                <a:ea typeface="Roboto"/>
                <a:cs typeface="Arial"/>
              </a:rPr>
              <a:t>Only 2 departments have P&amp;T guidelines that incorporate community-engaged scholarship</a:t>
            </a:r>
          </a:p>
          <a:p>
            <a:pPr lvl="2"/>
            <a:endParaRPr lang="en-US" dirty="0"/>
          </a:p>
        </p:txBody>
      </p:sp>
      <p:pic>
        <p:nvPicPr>
          <p:cNvPr id="21" name="Picture Placeholder 20" descr="Two students sitting on the steps with Old Capitol in the background">
            <a:extLst>
              <a:ext uri="{FF2B5EF4-FFF2-40B4-BE49-F238E27FC236}">
                <a16:creationId xmlns:a16="http://schemas.microsoft.com/office/drawing/2014/main" id="{1DE844F3-CB05-9141-815E-4BDE61AA343C}"/>
              </a:ext>
            </a:extLst>
          </p:cNvPr>
          <p:cNvPicPr>
            <a:picLocks noGrp="1" noChangeAspect="1"/>
          </p:cNvPicPr>
          <p:nvPr>
            <p:ph type="pic" sz="quarter" idx="14"/>
          </p:nvPr>
        </p:nvPicPr>
        <p:blipFill rotWithShape="1">
          <a:blip r:embed="rId2"/>
          <a:srcRect l="6194" r="6194"/>
          <a:stretch/>
        </p:blipFill>
        <p:spPr>
          <a:xfrm>
            <a:off x="5369627" y="1"/>
            <a:ext cx="1862553" cy="3191425"/>
          </a:xfrm>
        </p:spPr>
      </p:pic>
      <p:pic>
        <p:nvPicPr>
          <p:cNvPr id="26" name="Picture Placeholder 25" descr="The Brain Rock sculpture on T. Anne Cleary Walkway">
            <a:extLst>
              <a:ext uri="{FF2B5EF4-FFF2-40B4-BE49-F238E27FC236}">
                <a16:creationId xmlns:a16="http://schemas.microsoft.com/office/drawing/2014/main" id="{F2FE15C4-FB15-5743-B3D1-00163AE61067}"/>
              </a:ext>
            </a:extLst>
          </p:cNvPr>
          <p:cNvPicPr>
            <a:picLocks noGrp="1" noChangeAspect="1"/>
          </p:cNvPicPr>
          <p:nvPr>
            <p:ph type="pic" sz="quarter" idx="15"/>
          </p:nvPr>
        </p:nvPicPr>
        <p:blipFill rotWithShape="1">
          <a:blip r:embed="rId3"/>
          <a:srcRect l="6231" r="6231"/>
          <a:stretch/>
        </p:blipFill>
        <p:spPr>
          <a:xfrm>
            <a:off x="7285223" y="1"/>
            <a:ext cx="1862553" cy="3191425"/>
          </a:xfrm>
        </p:spPr>
      </p:pic>
      <p:pic>
        <p:nvPicPr>
          <p:cNvPr id="31" name="Picture Placeholder 30" descr="A group of flags on a bridge in front of a group of buildings">
            <a:extLst>
              <a:ext uri="{FF2B5EF4-FFF2-40B4-BE49-F238E27FC236}">
                <a16:creationId xmlns:a16="http://schemas.microsoft.com/office/drawing/2014/main" id="{BB382611-BC45-6546-BA62-D32A0ABC4545}"/>
              </a:ext>
            </a:extLst>
          </p:cNvPr>
          <p:cNvPicPr>
            <a:picLocks noGrp="1" noChangeAspect="1"/>
          </p:cNvPicPr>
          <p:nvPr>
            <p:ph type="pic" sz="quarter" idx="11"/>
          </p:nvPr>
        </p:nvPicPr>
        <p:blipFill rotWithShape="1">
          <a:blip r:embed="rId4"/>
          <a:srcRect l="5648" r="5648"/>
          <a:stretch/>
        </p:blipFill>
        <p:spPr>
          <a:xfrm>
            <a:off x="5369627" y="3234551"/>
            <a:ext cx="3774374" cy="3163824"/>
          </a:xfrm>
        </p:spPr>
      </p:pic>
      <p:sp>
        <p:nvSpPr>
          <p:cNvPr id="8" name="Footer Placeholder 3">
            <a:extLst>
              <a:ext uri="{FF2B5EF4-FFF2-40B4-BE49-F238E27FC236}">
                <a16:creationId xmlns:a16="http://schemas.microsoft.com/office/drawing/2014/main" id="{954F290C-303C-B146-A4D5-033FA6D47B5D}"/>
              </a:ext>
            </a:extLst>
          </p:cNvPr>
          <p:cNvSpPr>
            <a:spLocks noGrp="1"/>
          </p:cNvSpPr>
          <p:nvPr>
            <p:ph type="ftr" sz="quarter" idx="3"/>
          </p:nvPr>
        </p:nvSpPr>
        <p:spPr>
          <a:xfrm>
            <a:off x="2073821" y="6441193"/>
            <a:ext cx="6513130" cy="365125"/>
          </a:xfrm>
        </p:spPr>
        <p:txBody>
          <a:bodyPr/>
          <a:lstStyle/>
          <a:p>
            <a:r>
              <a:rPr lang="en-US"/>
              <a:t>Recognizing &amp; Rewarding Engagement</a:t>
            </a:r>
          </a:p>
        </p:txBody>
      </p:sp>
    </p:spTree>
    <p:extLst>
      <p:ext uri="{BB962C8B-B14F-4D97-AF65-F5344CB8AC3E}">
        <p14:creationId xmlns:p14="http://schemas.microsoft.com/office/powerpoint/2010/main" val="3232937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5413B-311A-8740-9FBA-19B5367E37FE}"/>
              </a:ext>
            </a:extLst>
          </p:cNvPr>
          <p:cNvSpPr>
            <a:spLocks noGrp="1"/>
          </p:cNvSpPr>
          <p:nvPr>
            <p:ph type="title"/>
          </p:nvPr>
        </p:nvSpPr>
        <p:spPr>
          <a:xfrm>
            <a:off x="428112" y="304061"/>
            <a:ext cx="3945731" cy="896116"/>
          </a:xfrm>
        </p:spPr>
        <p:txBody>
          <a:bodyPr/>
          <a:lstStyle/>
          <a:p>
            <a:r>
              <a:rPr lang="en-US"/>
              <a:t>Our Approach </a:t>
            </a:r>
          </a:p>
        </p:txBody>
      </p:sp>
      <p:sp>
        <p:nvSpPr>
          <p:cNvPr id="4" name="Content Placeholder 3">
            <a:extLst>
              <a:ext uri="{FF2B5EF4-FFF2-40B4-BE49-F238E27FC236}">
                <a16:creationId xmlns:a16="http://schemas.microsoft.com/office/drawing/2014/main" id="{5F6E8446-B7CC-46E8-8169-A5E4E40DDEED}"/>
              </a:ext>
            </a:extLst>
          </p:cNvPr>
          <p:cNvSpPr>
            <a:spLocks noGrp="1"/>
          </p:cNvSpPr>
          <p:nvPr>
            <p:ph idx="1"/>
          </p:nvPr>
        </p:nvSpPr>
        <p:spPr>
          <a:xfrm>
            <a:off x="220617" y="1459842"/>
            <a:ext cx="5935813" cy="4361431"/>
          </a:xfrm>
        </p:spPr>
        <p:txBody>
          <a:bodyPr vert="horz" lIns="0" tIns="0" rIns="0" bIns="0" rtlCol="0" anchor="t">
            <a:noAutofit/>
          </a:bodyPr>
          <a:lstStyle/>
          <a:p>
            <a:pPr marL="0" indent="0">
              <a:buNone/>
            </a:pPr>
            <a:r>
              <a:rPr lang="en-US" dirty="0">
                <a:latin typeface="Roboto"/>
                <a:ea typeface="Roboto"/>
                <a:cs typeface="Arial"/>
              </a:rPr>
              <a:t>An addendum to university P&amp;T guidelines that can be adopted by colleges and/or departments. Packet includes:</a:t>
            </a:r>
            <a:endParaRPr lang="en-US" dirty="0"/>
          </a:p>
          <a:p>
            <a:pPr lvl="1"/>
            <a:r>
              <a:rPr lang="en-US" sz="1600" dirty="0">
                <a:latin typeface="Roboto"/>
                <a:ea typeface="Roboto"/>
                <a:cs typeface="Arial"/>
              </a:rPr>
              <a:t>Background documents (what is engaged scholarship, why review it differently)</a:t>
            </a:r>
          </a:p>
          <a:p>
            <a:pPr lvl="1"/>
            <a:r>
              <a:rPr lang="en-US" sz="1600" dirty="0">
                <a:latin typeface="Roboto"/>
                <a:ea typeface="Roboto"/>
                <a:cs typeface="Arial"/>
              </a:rPr>
              <a:t>Proposed timeline (earlier the better...)</a:t>
            </a:r>
            <a:endParaRPr lang="en-US" sz="1600" dirty="0"/>
          </a:p>
          <a:p>
            <a:pPr lvl="1"/>
            <a:r>
              <a:rPr lang="en-US" sz="1600" dirty="0">
                <a:latin typeface="Roboto"/>
                <a:ea typeface="Roboto"/>
                <a:cs typeface="Arial"/>
              </a:rPr>
              <a:t> Memorandum of Understanding (MOU)/Checklist to be developed by faculty member and DEO, including agreed-upon indicators of impact</a:t>
            </a:r>
          </a:p>
          <a:p>
            <a:pPr lvl="1"/>
            <a:r>
              <a:rPr lang="en-US" sz="1600" dirty="0">
                <a:latin typeface="Roboto"/>
                <a:ea typeface="Roboto"/>
                <a:cs typeface="Arial"/>
              </a:rPr>
              <a:t>Draft language for external reviewers</a:t>
            </a:r>
          </a:p>
          <a:p>
            <a:pPr lvl="1"/>
            <a:r>
              <a:rPr lang="en-US" sz="1600" dirty="0">
                <a:latin typeface="Roboto"/>
                <a:ea typeface="Roboto"/>
                <a:cs typeface="Arial"/>
              </a:rPr>
              <a:t>Guidelines on community-engaged teaching assessment</a:t>
            </a:r>
          </a:p>
          <a:p>
            <a:pPr lvl="1"/>
            <a:r>
              <a:rPr lang="en-US" sz="1600" dirty="0">
                <a:latin typeface="Roboto"/>
                <a:ea typeface="Roboto"/>
                <a:cs typeface="Arial"/>
              </a:rPr>
              <a:t>Guidelines on a community-engaged scholarship statement, for the promotion package</a:t>
            </a:r>
          </a:p>
          <a:p>
            <a:pPr lvl="1"/>
            <a:r>
              <a:rPr lang="en-US" sz="1600" dirty="0">
                <a:latin typeface="Roboto"/>
                <a:ea typeface="Roboto"/>
                <a:cs typeface="Arial"/>
              </a:rPr>
              <a:t>Adapted for TT and Instructional Track Faculty</a:t>
            </a:r>
          </a:p>
          <a:p>
            <a:pPr marL="685800" lvl="2" indent="0">
              <a:buNone/>
            </a:pPr>
            <a:endParaRPr lang="en-US" sz="1600" dirty="0"/>
          </a:p>
          <a:p>
            <a:pPr lvl="1"/>
            <a:endParaRPr lang="en-US" dirty="0"/>
          </a:p>
        </p:txBody>
      </p:sp>
      <p:pic>
        <p:nvPicPr>
          <p:cNvPr id="9" name="Picture Placeholder 8" descr="An aerial view of the Iowa River and the University of Iowa campus">
            <a:extLst>
              <a:ext uri="{FF2B5EF4-FFF2-40B4-BE49-F238E27FC236}">
                <a16:creationId xmlns:a16="http://schemas.microsoft.com/office/drawing/2014/main" id="{457CD941-0262-3542-AA92-8FF91F46D60D}"/>
              </a:ext>
            </a:extLst>
          </p:cNvPr>
          <p:cNvPicPr>
            <a:picLocks noGrp="1" noChangeAspect="1"/>
          </p:cNvPicPr>
          <p:nvPr>
            <p:ph type="pic" sz="quarter" idx="11"/>
          </p:nvPr>
        </p:nvPicPr>
        <p:blipFill rotWithShape="1">
          <a:blip r:embed="rId2"/>
          <a:srcRect l="18043" r="18043"/>
          <a:stretch/>
        </p:blipFill>
        <p:spPr>
          <a:xfrm>
            <a:off x="6301256" y="1"/>
            <a:ext cx="2841825" cy="6427388"/>
          </a:xfrm>
        </p:spPr>
      </p:pic>
      <p:sp>
        <p:nvSpPr>
          <p:cNvPr id="5" name="Footer Placeholder 4">
            <a:extLst>
              <a:ext uri="{FF2B5EF4-FFF2-40B4-BE49-F238E27FC236}">
                <a16:creationId xmlns:a16="http://schemas.microsoft.com/office/drawing/2014/main" id="{E5C283B1-EBDF-4455-9429-52359C17DEFD}"/>
              </a:ext>
            </a:extLst>
          </p:cNvPr>
          <p:cNvSpPr>
            <a:spLocks noGrp="1"/>
          </p:cNvSpPr>
          <p:nvPr>
            <p:ph type="ftr" sz="quarter" idx="3"/>
          </p:nvPr>
        </p:nvSpPr>
        <p:spPr>
          <a:xfrm>
            <a:off x="2073821" y="6441193"/>
            <a:ext cx="6513130" cy="365125"/>
          </a:xfrm>
        </p:spPr>
        <p:txBody>
          <a:bodyPr/>
          <a:lstStyle/>
          <a:p>
            <a:r>
              <a:rPr lang="en-US"/>
              <a:t>Recognizing &amp; Rewarding Engagement</a:t>
            </a:r>
          </a:p>
        </p:txBody>
      </p:sp>
    </p:spTree>
    <p:extLst>
      <p:ext uri="{BB962C8B-B14F-4D97-AF65-F5344CB8AC3E}">
        <p14:creationId xmlns:p14="http://schemas.microsoft.com/office/powerpoint/2010/main" val="3116286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80CA-54DA-F62C-4CFB-4793B709C1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1121F-164D-E303-6491-EC274FE860C1}"/>
              </a:ext>
            </a:extLst>
          </p:cNvPr>
          <p:cNvSpPr>
            <a:spLocks noGrp="1"/>
          </p:cNvSpPr>
          <p:nvPr>
            <p:ph type="title"/>
          </p:nvPr>
        </p:nvSpPr>
        <p:spPr>
          <a:xfrm>
            <a:off x="428112" y="304061"/>
            <a:ext cx="3945731" cy="896116"/>
          </a:xfrm>
        </p:spPr>
        <p:txBody>
          <a:bodyPr/>
          <a:lstStyle/>
          <a:p>
            <a:r>
              <a:rPr lang="en-US" dirty="0"/>
              <a:t>Revised Guidelines</a:t>
            </a:r>
          </a:p>
        </p:txBody>
      </p:sp>
      <p:sp>
        <p:nvSpPr>
          <p:cNvPr id="5" name="Footer Placeholder 4">
            <a:extLst>
              <a:ext uri="{FF2B5EF4-FFF2-40B4-BE49-F238E27FC236}">
                <a16:creationId xmlns:a16="http://schemas.microsoft.com/office/drawing/2014/main" id="{89BFBEC0-14FA-0BB6-64FF-05EE65450CC5}"/>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11" name="Picture 10">
            <a:hlinkClick r:id="rId2"/>
            <a:extLst>
              <a:ext uri="{FF2B5EF4-FFF2-40B4-BE49-F238E27FC236}">
                <a16:creationId xmlns:a16="http://schemas.microsoft.com/office/drawing/2014/main" id="{904F93E6-3AFF-3305-BDD5-294E8515A194}"/>
              </a:ext>
            </a:extLst>
          </p:cNvPr>
          <p:cNvPicPr>
            <a:picLocks noChangeAspect="1"/>
          </p:cNvPicPr>
          <p:nvPr/>
        </p:nvPicPr>
        <p:blipFill>
          <a:blip r:embed="rId3"/>
          <a:srcRect t="9167" r="1381" b="8500"/>
          <a:stretch/>
        </p:blipFill>
        <p:spPr>
          <a:xfrm>
            <a:off x="63103" y="1581149"/>
            <a:ext cx="9017794" cy="4705351"/>
          </a:xfrm>
          <a:prstGeom prst="rect">
            <a:avLst/>
          </a:prstGeom>
        </p:spPr>
      </p:pic>
    </p:spTree>
    <p:extLst>
      <p:ext uri="{BB962C8B-B14F-4D97-AF65-F5344CB8AC3E}">
        <p14:creationId xmlns:p14="http://schemas.microsoft.com/office/powerpoint/2010/main" val="180996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72AD14-BED4-4A3E-8474-5AB4CAE61C4F}"/>
              </a:ext>
            </a:extLst>
          </p:cNvPr>
          <p:cNvSpPr>
            <a:spLocks noGrp="1"/>
          </p:cNvSpPr>
          <p:nvPr>
            <p:ph type="ctrTitle"/>
          </p:nvPr>
        </p:nvSpPr>
        <p:spPr>
          <a:xfrm>
            <a:off x="711994" y="3214770"/>
            <a:ext cx="5372488" cy="1160369"/>
          </a:xfrm>
        </p:spPr>
        <p:txBody>
          <a:bodyPr/>
          <a:lstStyle/>
          <a:p>
            <a:r>
              <a:rPr lang="en-US" dirty="0"/>
              <a:t>Discussion</a:t>
            </a:r>
          </a:p>
        </p:txBody>
      </p:sp>
      <p:sp>
        <p:nvSpPr>
          <p:cNvPr id="2" name="Text Placeholder 1">
            <a:extLst>
              <a:ext uri="{FF2B5EF4-FFF2-40B4-BE49-F238E27FC236}">
                <a16:creationId xmlns:a16="http://schemas.microsoft.com/office/drawing/2014/main" id="{667688D6-D1F7-479C-B181-0D4C46EDC327}"/>
              </a:ext>
            </a:extLst>
          </p:cNvPr>
          <p:cNvSpPr>
            <a:spLocks noGrp="1"/>
          </p:cNvSpPr>
          <p:nvPr>
            <p:ph type="body" sz="quarter" idx="10"/>
          </p:nvPr>
        </p:nvSpPr>
        <p:spPr>
          <a:xfrm>
            <a:off x="989013" y="4789488"/>
            <a:ext cx="1111930" cy="300037"/>
          </a:xfrm>
        </p:spPr>
        <p:txBody>
          <a:bodyPr/>
          <a:lstStyle/>
          <a:p>
            <a:r>
              <a:rPr lang="en-US" err="1"/>
              <a:t>uiowa.edu</a:t>
            </a:r>
            <a:endParaRPr lang="en-US"/>
          </a:p>
        </p:txBody>
      </p:sp>
      <p:sp>
        <p:nvSpPr>
          <p:cNvPr id="4" name="Footer Placeholder 3">
            <a:extLst>
              <a:ext uri="{FF2B5EF4-FFF2-40B4-BE49-F238E27FC236}">
                <a16:creationId xmlns:a16="http://schemas.microsoft.com/office/drawing/2014/main" id="{DE2C2ECF-87F8-4FF3-9AD3-24240896F6A3}"/>
              </a:ext>
            </a:extLst>
          </p:cNvPr>
          <p:cNvSpPr>
            <a:spLocks noGrp="1"/>
          </p:cNvSpPr>
          <p:nvPr>
            <p:ph type="ftr" sz="quarter" idx="3"/>
          </p:nvPr>
        </p:nvSpPr>
        <p:spPr>
          <a:xfrm>
            <a:off x="717072" y="2365791"/>
            <a:ext cx="7772020" cy="365125"/>
          </a:xfrm>
        </p:spPr>
        <p:txBody>
          <a:bodyPr/>
          <a:lstStyle/>
          <a:p>
            <a:r>
              <a:rPr lang="en-US"/>
              <a:t>Recognizing &amp; Rewarding Engagement</a:t>
            </a:r>
          </a:p>
        </p:txBody>
      </p:sp>
    </p:spTree>
    <p:extLst>
      <p:ext uri="{BB962C8B-B14F-4D97-AF65-F5344CB8AC3E}">
        <p14:creationId xmlns:p14="http://schemas.microsoft.com/office/powerpoint/2010/main" val="3132022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8039881" cy="869089"/>
          </a:xfrm>
        </p:spPr>
        <p:txBody>
          <a:bodyPr>
            <a:normAutofit fontScale="90000"/>
          </a:bodyPr>
          <a:lstStyle/>
          <a:p>
            <a:r>
              <a:rPr lang="en-US"/>
              <a:t>Illinois – Publicly Engaged Research Option </a:t>
            </a: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8" name="Picture 7">
            <a:extLst>
              <a:ext uri="{FF2B5EF4-FFF2-40B4-BE49-F238E27FC236}">
                <a16:creationId xmlns:a16="http://schemas.microsoft.com/office/drawing/2014/main" id="{33201A22-F8EF-8A47-81F0-9502DE7DF74B}"/>
              </a:ext>
            </a:extLst>
          </p:cNvPr>
          <p:cNvPicPr>
            <a:picLocks noChangeAspect="1"/>
          </p:cNvPicPr>
          <p:nvPr/>
        </p:nvPicPr>
        <p:blipFill>
          <a:blip r:embed="rId3"/>
          <a:stretch>
            <a:fillRect/>
          </a:stretch>
        </p:blipFill>
        <p:spPr>
          <a:xfrm>
            <a:off x="389744" y="1566050"/>
            <a:ext cx="8522006" cy="4085242"/>
          </a:xfrm>
          <a:prstGeom prst="rect">
            <a:avLst/>
          </a:prstGeom>
        </p:spPr>
      </p:pic>
      <p:sp>
        <p:nvSpPr>
          <p:cNvPr id="21" name="Oval 20">
            <a:extLst>
              <a:ext uri="{FF2B5EF4-FFF2-40B4-BE49-F238E27FC236}">
                <a16:creationId xmlns:a16="http://schemas.microsoft.com/office/drawing/2014/main" id="{6EFCA8FD-81A1-7318-41C0-2F44796C63E9}"/>
              </a:ext>
            </a:extLst>
          </p:cNvPr>
          <p:cNvSpPr/>
          <p:nvPr/>
        </p:nvSpPr>
        <p:spPr>
          <a:xfrm>
            <a:off x="-104931" y="3537678"/>
            <a:ext cx="9016681" cy="2518347"/>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044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8039881" cy="869089"/>
          </a:xfrm>
        </p:spPr>
        <p:txBody>
          <a:bodyPr>
            <a:normAutofit fontScale="90000"/>
          </a:bodyPr>
          <a:lstStyle/>
          <a:p>
            <a:r>
              <a:rPr lang="en-US"/>
              <a:t>Illinois – Publicly Engaged Research Option </a:t>
            </a: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16" name="Picture 15">
            <a:extLst>
              <a:ext uri="{FF2B5EF4-FFF2-40B4-BE49-F238E27FC236}">
                <a16:creationId xmlns:a16="http://schemas.microsoft.com/office/drawing/2014/main" id="{4B527ADC-C63E-5E3E-4385-AE3D1340104D}"/>
              </a:ext>
            </a:extLst>
          </p:cNvPr>
          <p:cNvPicPr>
            <a:picLocks noChangeAspect="1"/>
          </p:cNvPicPr>
          <p:nvPr/>
        </p:nvPicPr>
        <p:blipFill>
          <a:blip r:embed="rId3"/>
          <a:stretch>
            <a:fillRect/>
          </a:stretch>
        </p:blipFill>
        <p:spPr>
          <a:xfrm>
            <a:off x="152244" y="1685620"/>
            <a:ext cx="7772400" cy="2370627"/>
          </a:xfrm>
          <a:prstGeom prst="rect">
            <a:avLst/>
          </a:prstGeom>
        </p:spPr>
      </p:pic>
      <p:pic>
        <p:nvPicPr>
          <p:cNvPr id="18" name="Picture 17">
            <a:extLst>
              <a:ext uri="{FF2B5EF4-FFF2-40B4-BE49-F238E27FC236}">
                <a16:creationId xmlns:a16="http://schemas.microsoft.com/office/drawing/2014/main" id="{6AE1A1D6-70F1-F972-4566-67EED16244FA}"/>
              </a:ext>
            </a:extLst>
          </p:cNvPr>
          <p:cNvPicPr>
            <a:picLocks noChangeAspect="1"/>
          </p:cNvPicPr>
          <p:nvPr/>
        </p:nvPicPr>
        <p:blipFill>
          <a:blip r:embed="rId4"/>
          <a:stretch>
            <a:fillRect/>
          </a:stretch>
        </p:blipFill>
        <p:spPr>
          <a:xfrm>
            <a:off x="1601534" y="4235414"/>
            <a:ext cx="6985417" cy="1873931"/>
          </a:xfrm>
          <a:prstGeom prst="rect">
            <a:avLst/>
          </a:prstGeom>
        </p:spPr>
      </p:pic>
      <p:sp>
        <p:nvSpPr>
          <p:cNvPr id="3" name="U-Turn Arrow 2">
            <a:extLst>
              <a:ext uri="{FF2B5EF4-FFF2-40B4-BE49-F238E27FC236}">
                <a16:creationId xmlns:a16="http://schemas.microsoft.com/office/drawing/2014/main" id="{BC269C52-5C89-9997-8250-34BCF11F5306}"/>
              </a:ext>
            </a:extLst>
          </p:cNvPr>
          <p:cNvSpPr/>
          <p:nvPr/>
        </p:nvSpPr>
        <p:spPr>
          <a:xfrm rot="3557661">
            <a:off x="7591825" y="3155163"/>
            <a:ext cx="1414228" cy="771677"/>
          </a:xfrm>
          <a:prstGeom prst="uturnArrow">
            <a:avLst>
              <a:gd name="adj1" fmla="val 9459"/>
              <a:gd name="adj2" fmla="val 25000"/>
              <a:gd name="adj3" fmla="val 25000"/>
              <a:gd name="adj4" fmla="val 43750"/>
              <a:gd name="adj5" fmla="val 7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27268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8039881" cy="869089"/>
          </a:xfrm>
        </p:spPr>
        <p:txBody>
          <a:bodyPr>
            <a:normAutofit fontScale="90000"/>
          </a:bodyPr>
          <a:lstStyle/>
          <a:p>
            <a:r>
              <a:rPr lang="en-US"/>
              <a:t>Illinois – Publicly Engaged Research Option </a:t>
            </a: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14" name="Picture 13">
            <a:extLst>
              <a:ext uri="{FF2B5EF4-FFF2-40B4-BE49-F238E27FC236}">
                <a16:creationId xmlns:a16="http://schemas.microsoft.com/office/drawing/2014/main" id="{B0A667F8-1D56-BC57-298A-AD5F567B2936}"/>
              </a:ext>
            </a:extLst>
          </p:cNvPr>
          <p:cNvPicPr>
            <a:picLocks noChangeAspect="1"/>
          </p:cNvPicPr>
          <p:nvPr/>
        </p:nvPicPr>
        <p:blipFill>
          <a:blip r:embed="rId3"/>
          <a:stretch>
            <a:fillRect/>
          </a:stretch>
        </p:blipFill>
        <p:spPr>
          <a:xfrm>
            <a:off x="239227" y="1471800"/>
            <a:ext cx="8515029" cy="3914399"/>
          </a:xfrm>
          <a:prstGeom prst="rect">
            <a:avLst/>
          </a:prstGeom>
        </p:spPr>
      </p:pic>
    </p:spTree>
    <p:extLst>
      <p:ext uri="{BB962C8B-B14F-4D97-AF65-F5344CB8AC3E}">
        <p14:creationId xmlns:p14="http://schemas.microsoft.com/office/powerpoint/2010/main" val="305785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547070" y="291802"/>
            <a:ext cx="8039881" cy="869089"/>
          </a:xfrm>
        </p:spPr>
        <p:txBody>
          <a:bodyPr>
            <a:normAutofit fontScale="90000"/>
          </a:bodyPr>
          <a:lstStyle/>
          <a:p>
            <a:r>
              <a:rPr lang="en-US"/>
              <a:t>Illinois – Publicly Engaged Research Option </a:t>
            </a: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10" name="Picture 9">
            <a:extLst>
              <a:ext uri="{FF2B5EF4-FFF2-40B4-BE49-F238E27FC236}">
                <a16:creationId xmlns:a16="http://schemas.microsoft.com/office/drawing/2014/main" id="{0D7ACD5F-038C-8D9D-07A8-DA9D07C38EDD}"/>
              </a:ext>
            </a:extLst>
          </p:cNvPr>
          <p:cNvPicPr>
            <a:picLocks noChangeAspect="1"/>
          </p:cNvPicPr>
          <p:nvPr/>
        </p:nvPicPr>
        <p:blipFill>
          <a:blip r:embed="rId3"/>
          <a:stretch>
            <a:fillRect/>
          </a:stretch>
        </p:blipFill>
        <p:spPr>
          <a:xfrm>
            <a:off x="2390735" y="4092539"/>
            <a:ext cx="6753265" cy="2174645"/>
          </a:xfrm>
          <a:prstGeom prst="rect">
            <a:avLst/>
          </a:prstGeom>
        </p:spPr>
      </p:pic>
      <p:pic>
        <p:nvPicPr>
          <p:cNvPr id="12" name="Picture 11">
            <a:extLst>
              <a:ext uri="{FF2B5EF4-FFF2-40B4-BE49-F238E27FC236}">
                <a16:creationId xmlns:a16="http://schemas.microsoft.com/office/drawing/2014/main" id="{9CA4EA4A-327B-172E-0A88-870AFF20977A}"/>
              </a:ext>
            </a:extLst>
          </p:cNvPr>
          <p:cNvPicPr>
            <a:picLocks noChangeAspect="1"/>
          </p:cNvPicPr>
          <p:nvPr/>
        </p:nvPicPr>
        <p:blipFill>
          <a:blip r:embed="rId4"/>
          <a:stretch>
            <a:fillRect/>
          </a:stretch>
        </p:blipFill>
        <p:spPr>
          <a:xfrm>
            <a:off x="0" y="1247896"/>
            <a:ext cx="7015397" cy="2670634"/>
          </a:xfrm>
          <a:prstGeom prst="rect">
            <a:avLst/>
          </a:prstGeom>
        </p:spPr>
      </p:pic>
      <p:sp>
        <p:nvSpPr>
          <p:cNvPr id="3" name="Oval 2">
            <a:extLst>
              <a:ext uri="{FF2B5EF4-FFF2-40B4-BE49-F238E27FC236}">
                <a16:creationId xmlns:a16="http://schemas.microsoft.com/office/drawing/2014/main" id="{B14D8155-BAA1-8E1E-84E9-7E609C2CF0A4}"/>
              </a:ext>
            </a:extLst>
          </p:cNvPr>
          <p:cNvSpPr/>
          <p:nvPr/>
        </p:nvSpPr>
        <p:spPr>
          <a:xfrm>
            <a:off x="0" y="3297836"/>
            <a:ext cx="7150308" cy="706651"/>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125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7715251" cy="869089"/>
          </a:xfrm>
        </p:spPr>
        <p:txBody>
          <a:bodyPr/>
          <a:lstStyle/>
          <a:p>
            <a:r>
              <a:rPr lang="en-US"/>
              <a:t>UNC Greensboro – Engagement in P&amp;T</a:t>
            </a: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8" name="Picture 7">
            <a:extLst>
              <a:ext uri="{FF2B5EF4-FFF2-40B4-BE49-F238E27FC236}">
                <a16:creationId xmlns:a16="http://schemas.microsoft.com/office/drawing/2014/main" id="{F4E34EA6-F673-D9CA-8D5F-FF25E4B71DBD}"/>
              </a:ext>
            </a:extLst>
          </p:cNvPr>
          <p:cNvPicPr>
            <a:picLocks noChangeAspect="1"/>
          </p:cNvPicPr>
          <p:nvPr/>
        </p:nvPicPr>
        <p:blipFill>
          <a:blip r:embed="rId3"/>
          <a:stretch>
            <a:fillRect/>
          </a:stretch>
        </p:blipFill>
        <p:spPr>
          <a:xfrm>
            <a:off x="2944000" y="3394850"/>
            <a:ext cx="3556000" cy="368300"/>
          </a:xfrm>
          <a:prstGeom prst="rect">
            <a:avLst/>
          </a:prstGeom>
        </p:spPr>
      </p:pic>
      <p:pic>
        <p:nvPicPr>
          <p:cNvPr id="16" name="Picture 15">
            <a:extLst>
              <a:ext uri="{FF2B5EF4-FFF2-40B4-BE49-F238E27FC236}">
                <a16:creationId xmlns:a16="http://schemas.microsoft.com/office/drawing/2014/main" id="{173646A2-D9BF-7F09-2D4C-4CE192AFFE6E}"/>
              </a:ext>
            </a:extLst>
          </p:cNvPr>
          <p:cNvPicPr>
            <a:picLocks noChangeAspect="1"/>
          </p:cNvPicPr>
          <p:nvPr/>
        </p:nvPicPr>
        <p:blipFill>
          <a:blip r:embed="rId4"/>
          <a:stretch>
            <a:fillRect/>
          </a:stretch>
        </p:blipFill>
        <p:spPr>
          <a:xfrm>
            <a:off x="577218" y="1368827"/>
            <a:ext cx="6764312" cy="4788645"/>
          </a:xfrm>
          <a:prstGeom prst="rect">
            <a:avLst/>
          </a:prstGeom>
        </p:spPr>
      </p:pic>
    </p:spTree>
    <p:extLst>
      <p:ext uri="{BB962C8B-B14F-4D97-AF65-F5344CB8AC3E}">
        <p14:creationId xmlns:p14="http://schemas.microsoft.com/office/powerpoint/2010/main" val="3708860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7715251" cy="869089"/>
          </a:xfrm>
        </p:spPr>
        <p:txBody>
          <a:bodyPr/>
          <a:lstStyle/>
          <a:p>
            <a:r>
              <a:rPr lang="en-US"/>
              <a:t>UNC Greensboro</a:t>
            </a: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18" name="Picture 17">
            <a:extLst>
              <a:ext uri="{FF2B5EF4-FFF2-40B4-BE49-F238E27FC236}">
                <a16:creationId xmlns:a16="http://schemas.microsoft.com/office/drawing/2014/main" id="{5F9A2167-5979-3745-8F3B-B6EECBF51403}"/>
              </a:ext>
            </a:extLst>
          </p:cNvPr>
          <p:cNvPicPr>
            <a:picLocks noChangeAspect="1"/>
          </p:cNvPicPr>
          <p:nvPr/>
        </p:nvPicPr>
        <p:blipFill>
          <a:blip r:embed="rId3"/>
          <a:stretch>
            <a:fillRect/>
          </a:stretch>
        </p:blipFill>
        <p:spPr>
          <a:xfrm>
            <a:off x="417384" y="1579033"/>
            <a:ext cx="7772400" cy="4173840"/>
          </a:xfrm>
          <a:prstGeom prst="rect">
            <a:avLst/>
          </a:prstGeom>
        </p:spPr>
      </p:pic>
    </p:spTree>
    <p:extLst>
      <p:ext uri="{BB962C8B-B14F-4D97-AF65-F5344CB8AC3E}">
        <p14:creationId xmlns:p14="http://schemas.microsoft.com/office/powerpoint/2010/main" val="1057194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7715251" cy="869089"/>
          </a:xfrm>
        </p:spPr>
        <p:txBody>
          <a:bodyPr/>
          <a:lstStyle/>
          <a:p>
            <a:r>
              <a:rPr lang="en-US" dirty="0"/>
              <a:t>Revising P&amp;T at Iowa</a:t>
            </a:r>
          </a:p>
        </p:txBody>
      </p:sp>
      <p:sp>
        <p:nvSpPr>
          <p:cNvPr id="3" name="Content Placeholder 2">
            <a:extLst>
              <a:ext uri="{FF2B5EF4-FFF2-40B4-BE49-F238E27FC236}">
                <a16:creationId xmlns:a16="http://schemas.microsoft.com/office/drawing/2014/main" id="{9113FCDE-F6D7-41FF-9845-D3893750EB08}"/>
              </a:ext>
            </a:extLst>
          </p:cNvPr>
          <p:cNvSpPr>
            <a:spLocks noGrp="1"/>
          </p:cNvSpPr>
          <p:nvPr>
            <p:ph idx="10"/>
          </p:nvPr>
        </p:nvSpPr>
        <p:spPr>
          <a:xfrm>
            <a:off x="647699" y="1579952"/>
            <a:ext cx="5153026" cy="4649398"/>
          </a:xfrm>
        </p:spPr>
        <p:txBody>
          <a:bodyPr vert="horz" lIns="0" tIns="0" rIns="0" bIns="0" rtlCol="0" anchor="t">
            <a:normAutofit lnSpcReduction="10000"/>
          </a:bodyPr>
          <a:lstStyle/>
          <a:p>
            <a:r>
              <a:rPr lang="en-US" dirty="0">
                <a:latin typeface="Roboto"/>
                <a:ea typeface="Roboto"/>
                <a:cs typeface="Arial"/>
              </a:rPr>
              <a:t>1 ½ year long project to revise Promotion &amp; Tenure guidelines at the institutional level to incorporate community-engaged scholarship</a:t>
            </a:r>
          </a:p>
          <a:p>
            <a:r>
              <a:rPr lang="en-US" b="1" dirty="0">
                <a:latin typeface="Roboto"/>
                <a:ea typeface="Roboto"/>
                <a:cs typeface="Arial"/>
              </a:rPr>
              <a:t>Context that promoted project:</a:t>
            </a:r>
          </a:p>
          <a:p>
            <a:pPr lvl="1"/>
            <a:r>
              <a:rPr lang="en-US" dirty="0">
                <a:latin typeface="Roboto"/>
                <a:ea typeface="Roboto"/>
                <a:cs typeface="Arial"/>
              </a:rPr>
              <a:t>Increasing interest from faculty in community-engaged scholarship</a:t>
            </a:r>
            <a:endParaRPr lang="en-US" dirty="0"/>
          </a:p>
          <a:p>
            <a:pPr lvl="1"/>
            <a:r>
              <a:rPr lang="en-US" dirty="0">
                <a:latin typeface="Roboto"/>
                <a:ea typeface="Roboto"/>
                <a:cs typeface="Arial"/>
              </a:rPr>
              <a:t>Desire for research, teaching and creative activity to make a difference in communities</a:t>
            </a:r>
            <a:endParaRPr lang="en-US" dirty="0"/>
          </a:p>
          <a:p>
            <a:pPr lvl="1"/>
            <a:r>
              <a:rPr lang="en-US" dirty="0">
                <a:latin typeface="Roboto"/>
                <a:ea typeface="Roboto"/>
                <a:cs typeface="Arial"/>
              </a:rPr>
              <a:t>Recruitment and retention: statistics showing junior faculty particularly interested in this work </a:t>
            </a:r>
          </a:p>
          <a:p>
            <a:r>
              <a:rPr lang="en-US" dirty="0">
                <a:latin typeface="Roboto"/>
                <a:ea typeface="Roboto"/>
                <a:cs typeface="Arial"/>
              </a:rPr>
              <a:t>But…..</a:t>
            </a:r>
            <a:endParaRPr lang="en-US" dirty="0"/>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7" name="Picture 6">
            <a:extLst>
              <a:ext uri="{FF2B5EF4-FFF2-40B4-BE49-F238E27FC236}">
                <a16:creationId xmlns:a16="http://schemas.microsoft.com/office/drawing/2014/main" id="{02D8B834-90A0-0FFF-B894-5D0D36F68850}"/>
              </a:ext>
            </a:extLst>
          </p:cNvPr>
          <p:cNvPicPr>
            <a:picLocks noChangeAspect="1"/>
          </p:cNvPicPr>
          <p:nvPr/>
        </p:nvPicPr>
        <p:blipFill>
          <a:blip r:embed="rId3"/>
          <a:stretch>
            <a:fillRect/>
          </a:stretch>
        </p:blipFill>
        <p:spPr>
          <a:xfrm>
            <a:off x="6792261" y="-1017"/>
            <a:ext cx="5399739" cy="6400800"/>
          </a:xfrm>
          <a:prstGeom prst="rect">
            <a:avLst/>
          </a:prstGeom>
        </p:spPr>
      </p:pic>
    </p:spTree>
    <p:extLst>
      <p:ext uri="{BB962C8B-B14F-4D97-AF65-F5344CB8AC3E}">
        <p14:creationId xmlns:p14="http://schemas.microsoft.com/office/powerpoint/2010/main" val="21478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7715251" cy="869089"/>
          </a:xfrm>
        </p:spPr>
        <p:txBody>
          <a:bodyPr/>
          <a:lstStyle/>
          <a:p>
            <a:r>
              <a:rPr lang="en-US"/>
              <a:t>UNC Greensboro</a:t>
            </a: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8" name="Picture 7">
            <a:extLst>
              <a:ext uri="{FF2B5EF4-FFF2-40B4-BE49-F238E27FC236}">
                <a16:creationId xmlns:a16="http://schemas.microsoft.com/office/drawing/2014/main" id="{F4E34EA6-F673-D9CA-8D5F-FF25E4B71DBD}"/>
              </a:ext>
            </a:extLst>
          </p:cNvPr>
          <p:cNvPicPr>
            <a:picLocks noChangeAspect="1"/>
          </p:cNvPicPr>
          <p:nvPr/>
        </p:nvPicPr>
        <p:blipFill>
          <a:blip r:embed="rId3"/>
          <a:stretch>
            <a:fillRect/>
          </a:stretch>
        </p:blipFill>
        <p:spPr>
          <a:xfrm>
            <a:off x="1982951" y="4717789"/>
            <a:ext cx="3556000" cy="368300"/>
          </a:xfrm>
          <a:prstGeom prst="rect">
            <a:avLst/>
          </a:prstGeom>
        </p:spPr>
      </p:pic>
      <p:pic>
        <p:nvPicPr>
          <p:cNvPr id="10" name="Picture 9">
            <a:extLst>
              <a:ext uri="{FF2B5EF4-FFF2-40B4-BE49-F238E27FC236}">
                <a16:creationId xmlns:a16="http://schemas.microsoft.com/office/drawing/2014/main" id="{AF15C03A-FA8E-E549-93E7-EFE7FB9ED679}"/>
              </a:ext>
            </a:extLst>
          </p:cNvPr>
          <p:cNvPicPr>
            <a:picLocks noChangeAspect="1"/>
          </p:cNvPicPr>
          <p:nvPr/>
        </p:nvPicPr>
        <p:blipFill>
          <a:blip r:embed="rId4"/>
          <a:stretch>
            <a:fillRect/>
          </a:stretch>
        </p:blipFill>
        <p:spPr>
          <a:xfrm>
            <a:off x="1982951" y="5216057"/>
            <a:ext cx="6604000" cy="596900"/>
          </a:xfrm>
          <a:prstGeom prst="rect">
            <a:avLst/>
          </a:prstGeom>
        </p:spPr>
      </p:pic>
      <p:pic>
        <p:nvPicPr>
          <p:cNvPr id="12" name="Picture 11">
            <a:extLst>
              <a:ext uri="{FF2B5EF4-FFF2-40B4-BE49-F238E27FC236}">
                <a16:creationId xmlns:a16="http://schemas.microsoft.com/office/drawing/2014/main" id="{4909D2E4-5CC6-FFFF-8484-7D502B6B354B}"/>
              </a:ext>
            </a:extLst>
          </p:cNvPr>
          <p:cNvPicPr>
            <a:picLocks noChangeAspect="1"/>
          </p:cNvPicPr>
          <p:nvPr/>
        </p:nvPicPr>
        <p:blipFill>
          <a:blip r:embed="rId5"/>
          <a:stretch>
            <a:fillRect/>
          </a:stretch>
        </p:blipFill>
        <p:spPr>
          <a:xfrm>
            <a:off x="318430" y="1586903"/>
            <a:ext cx="7494709" cy="2502650"/>
          </a:xfrm>
          <a:prstGeom prst="rect">
            <a:avLst/>
          </a:prstGeom>
        </p:spPr>
      </p:pic>
      <p:sp>
        <p:nvSpPr>
          <p:cNvPr id="3" name="Oval 2">
            <a:extLst>
              <a:ext uri="{FF2B5EF4-FFF2-40B4-BE49-F238E27FC236}">
                <a16:creationId xmlns:a16="http://schemas.microsoft.com/office/drawing/2014/main" id="{8CB893FB-9DA4-F513-DF18-1758E9250C7E}"/>
              </a:ext>
            </a:extLst>
          </p:cNvPr>
          <p:cNvSpPr/>
          <p:nvPr/>
        </p:nvSpPr>
        <p:spPr>
          <a:xfrm>
            <a:off x="1196499" y="4452079"/>
            <a:ext cx="7715251" cy="1603946"/>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0DC649D-2B1F-F44C-B847-1F6FDC540DE5}"/>
              </a:ext>
            </a:extLst>
          </p:cNvPr>
          <p:cNvSpPr/>
          <p:nvPr/>
        </p:nvSpPr>
        <p:spPr>
          <a:xfrm>
            <a:off x="871700" y="3281531"/>
            <a:ext cx="7075801" cy="869089"/>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853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7715251" cy="869089"/>
          </a:xfrm>
        </p:spPr>
        <p:txBody>
          <a:bodyPr/>
          <a:lstStyle/>
          <a:p>
            <a:r>
              <a:rPr lang="en-US"/>
              <a:t>UNC Greensboro</a:t>
            </a: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6" name="Picture 5">
            <a:extLst>
              <a:ext uri="{FF2B5EF4-FFF2-40B4-BE49-F238E27FC236}">
                <a16:creationId xmlns:a16="http://schemas.microsoft.com/office/drawing/2014/main" id="{10427C16-AA7D-EB77-B4C4-CE2489A247CA}"/>
              </a:ext>
            </a:extLst>
          </p:cNvPr>
          <p:cNvPicPr>
            <a:picLocks noChangeAspect="1"/>
          </p:cNvPicPr>
          <p:nvPr/>
        </p:nvPicPr>
        <p:blipFill>
          <a:blip r:embed="rId3"/>
          <a:stretch>
            <a:fillRect/>
          </a:stretch>
        </p:blipFill>
        <p:spPr>
          <a:xfrm>
            <a:off x="140612" y="1839729"/>
            <a:ext cx="8446339" cy="3391837"/>
          </a:xfrm>
          <a:prstGeom prst="rect">
            <a:avLst/>
          </a:prstGeom>
        </p:spPr>
      </p:pic>
    </p:spTree>
    <p:extLst>
      <p:ext uri="{BB962C8B-B14F-4D97-AF65-F5344CB8AC3E}">
        <p14:creationId xmlns:p14="http://schemas.microsoft.com/office/powerpoint/2010/main" val="1101235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7715251" cy="869089"/>
          </a:xfrm>
        </p:spPr>
        <p:txBody>
          <a:bodyPr/>
          <a:lstStyle/>
          <a:p>
            <a:r>
              <a:rPr lang="en-US"/>
              <a:t>Minnesota – Internal Review Committee</a:t>
            </a: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4" name="Picture 3">
            <a:extLst>
              <a:ext uri="{FF2B5EF4-FFF2-40B4-BE49-F238E27FC236}">
                <a16:creationId xmlns:a16="http://schemas.microsoft.com/office/drawing/2014/main" id="{5C8318B5-AA85-EC6A-F100-388059BF6AE1}"/>
              </a:ext>
            </a:extLst>
          </p:cNvPr>
          <p:cNvPicPr>
            <a:picLocks noChangeAspect="1"/>
          </p:cNvPicPr>
          <p:nvPr/>
        </p:nvPicPr>
        <p:blipFill rotWithShape="1">
          <a:blip r:embed="rId3"/>
          <a:srcRect t="37563"/>
          <a:stretch/>
        </p:blipFill>
        <p:spPr>
          <a:xfrm>
            <a:off x="714375" y="1950828"/>
            <a:ext cx="7001227" cy="3478081"/>
          </a:xfrm>
          <a:prstGeom prst="rect">
            <a:avLst/>
          </a:prstGeom>
        </p:spPr>
      </p:pic>
      <p:sp>
        <p:nvSpPr>
          <p:cNvPr id="6" name="Oval 5">
            <a:extLst>
              <a:ext uri="{FF2B5EF4-FFF2-40B4-BE49-F238E27FC236}">
                <a16:creationId xmlns:a16="http://schemas.microsoft.com/office/drawing/2014/main" id="{2F3C60E6-49F9-2C34-4103-4C05BCDC22DB}"/>
              </a:ext>
            </a:extLst>
          </p:cNvPr>
          <p:cNvSpPr/>
          <p:nvPr/>
        </p:nvSpPr>
        <p:spPr>
          <a:xfrm>
            <a:off x="357362" y="3429000"/>
            <a:ext cx="8072263" cy="2235821"/>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92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7715251" cy="869089"/>
          </a:xfrm>
        </p:spPr>
        <p:txBody>
          <a:bodyPr/>
          <a:lstStyle/>
          <a:p>
            <a:r>
              <a:rPr lang="en-US"/>
              <a:t>Minnesota – Internal Review Committee</a:t>
            </a: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6" name="Picture 5">
            <a:extLst>
              <a:ext uri="{FF2B5EF4-FFF2-40B4-BE49-F238E27FC236}">
                <a16:creationId xmlns:a16="http://schemas.microsoft.com/office/drawing/2014/main" id="{23B9B8E7-4195-73F2-276B-9FD131B034C6}"/>
              </a:ext>
            </a:extLst>
          </p:cNvPr>
          <p:cNvPicPr>
            <a:picLocks noChangeAspect="1"/>
          </p:cNvPicPr>
          <p:nvPr/>
        </p:nvPicPr>
        <p:blipFill>
          <a:blip r:embed="rId3"/>
          <a:stretch>
            <a:fillRect/>
          </a:stretch>
        </p:blipFill>
        <p:spPr>
          <a:xfrm>
            <a:off x="714375" y="1544570"/>
            <a:ext cx="7545206" cy="4440668"/>
          </a:xfrm>
          <a:prstGeom prst="rect">
            <a:avLst/>
          </a:prstGeom>
        </p:spPr>
      </p:pic>
    </p:spTree>
    <p:extLst>
      <p:ext uri="{BB962C8B-B14F-4D97-AF65-F5344CB8AC3E}">
        <p14:creationId xmlns:p14="http://schemas.microsoft.com/office/powerpoint/2010/main" val="1548149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7715251" cy="869089"/>
          </a:xfrm>
        </p:spPr>
        <p:txBody>
          <a:bodyPr/>
          <a:lstStyle/>
          <a:p>
            <a:r>
              <a:rPr lang="en-US"/>
              <a:t>Minnesota – Internal Review Committee</a:t>
            </a: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3" name="Picture 2">
            <a:extLst>
              <a:ext uri="{FF2B5EF4-FFF2-40B4-BE49-F238E27FC236}">
                <a16:creationId xmlns:a16="http://schemas.microsoft.com/office/drawing/2014/main" id="{25A7F647-EF0D-89F6-DF7E-BC8B302A298F}"/>
              </a:ext>
            </a:extLst>
          </p:cNvPr>
          <p:cNvPicPr>
            <a:picLocks noChangeAspect="1"/>
          </p:cNvPicPr>
          <p:nvPr/>
        </p:nvPicPr>
        <p:blipFill>
          <a:blip r:embed="rId3"/>
          <a:stretch>
            <a:fillRect/>
          </a:stretch>
        </p:blipFill>
        <p:spPr>
          <a:xfrm>
            <a:off x="506952" y="1515067"/>
            <a:ext cx="6244846" cy="4097688"/>
          </a:xfrm>
          <a:prstGeom prst="rect">
            <a:avLst/>
          </a:prstGeom>
        </p:spPr>
      </p:pic>
      <p:pic>
        <p:nvPicPr>
          <p:cNvPr id="6" name="Picture 5">
            <a:extLst>
              <a:ext uri="{FF2B5EF4-FFF2-40B4-BE49-F238E27FC236}">
                <a16:creationId xmlns:a16="http://schemas.microsoft.com/office/drawing/2014/main" id="{6AA4ABAA-A9A0-AA5F-ECCD-0F872E25E432}"/>
              </a:ext>
            </a:extLst>
          </p:cNvPr>
          <p:cNvPicPr>
            <a:picLocks noChangeAspect="1"/>
          </p:cNvPicPr>
          <p:nvPr/>
        </p:nvPicPr>
        <p:blipFill>
          <a:blip r:embed="rId4"/>
          <a:stretch>
            <a:fillRect/>
          </a:stretch>
        </p:blipFill>
        <p:spPr>
          <a:xfrm>
            <a:off x="6932327" y="2611411"/>
            <a:ext cx="1905000" cy="1905000"/>
          </a:xfrm>
          <a:prstGeom prst="rect">
            <a:avLst/>
          </a:prstGeom>
        </p:spPr>
      </p:pic>
      <p:sp>
        <p:nvSpPr>
          <p:cNvPr id="7" name="TextBox 6">
            <a:extLst>
              <a:ext uri="{FF2B5EF4-FFF2-40B4-BE49-F238E27FC236}">
                <a16:creationId xmlns:a16="http://schemas.microsoft.com/office/drawing/2014/main" id="{0C27ED2D-CE1C-1A5E-26D9-95DB81EB52CB}"/>
              </a:ext>
            </a:extLst>
          </p:cNvPr>
          <p:cNvSpPr txBox="1"/>
          <p:nvPr/>
        </p:nvSpPr>
        <p:spPr>
          <a:xfrm>
            <a:off x="7075356" y="4516411"/>
            <a:ext cx="2068643" cy="923330"/>
          </a:xfrm>
          <a:prstGeom prst="rect">
            <a:avLst/>
          </a:prstGeom>
          <a:noFill/>
        </p:spPr>
        <p:txBody>
          <a:bodyPr wrap="square" rtlCol="0">
            <a:spAutoFit/>
          </a:bodyPr>
          <a:lstStyle/>
          <a:p>
            <a:r>
              <a:rPr lang="en-US"/>
              <a:t>More about Minnesota’s review committee</a:t>
            </a:r>
          </a:p>
        </p:txBody>
      </p:sp>
    </p:spTree>
    <p:extLst>
      <p:ext uri="{BB962C8B-B14F-4D97-AF65-F5344CB8AC3E}">
        <p14:creationId xmlns:p14="http://schemas.microsoft.com/office/powerpoint/2010/main" val="3603631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7715251" cy="869089"/>
          </a:xfrm>
        </p:spPr>
        <p:txBody>
          <a:bodyPr/>
          <a:lstStyle/>
          <a:p>
            <a:r>
              <a:rPr lang="en-US">
                <a:latin typeface="Roboto"/>
                <a:ea typeface="Roboto"/>
                <a:cs typeface="Arial"/>
              </a:rPr>
              <a:t>Supporting Community Engagement</a:t>
            </a:r>
            <a:endParaRPr lang="en-US"/>
          </a:p>
        </p:txBody>
      </p:sp>
      <p:sp>
        <p:nvSpPr>
          <p:cNvPr id="3" name="Content Placeholder 2">
            <a:extLst>
              <a:ext uri="{FF2B5EF4-FFF2-40B4-BE49-F238E27FC236}">
                <a16:creationId xmlns:a16="http://schemas.microsoft.com/office/drawing/2014/main" id="{9113FCDE-F6D7-41FF-9845-D3893750EB08}"/>
              </a:ext>
            </a:extLst>
          </p:cNvPr>
          <p:cNvSpPr>
            <a:spLocks noGrp="1"/>
          </p:cNvSpPr>
          <p:nvPr>
            <p:ph idx="10"/>
          </p:nvPr>
        </p:nvSpPr>
        <p:spPr>
          <a:xfrm>
            <a:off x="714374" y="1686758"/>
            <a:ext cx="7688645" cy="4256843"/>
          </a:xfrm>
        </p:spPr>
        <p:txBody>
          <a:bodyPr vert="horz" lIns="0" tIns="0" rIns="0" bIns="0" rtlCol="0" anchor="t">
            <a:normAutofit lnSpcReduction="10000"/>
          </a:bodyPr>
          <a:lstStyle/>
          <a:p>
            <a:r>
              <a:rPr lang="en-US" dirty="0">
                <a:latin typeface="Roboto"/>
                <a:ea typeface="Roboto"/>
                <a:cs typeface="Arial"/>
              </a:rPr>
              <a:t>Faculty increasingly expressed that:</a:t>
            </a:r>
          </a:p>
          <a:p>
            <a:pPr lvl="1"/>
            <a:r>
              <a:rPr lang="en-US" sz="2400" dirty="0">
                <a:latin typeface="Roboto"/>
                <a:ea typeface="Roboto"/>
                <a:cs typeface="Arial"/>
              </a:rPr>
              <a:t>Current P&amp;T standards and processes did not incorporate community-engaged work</a:t>
            </a:r>
          </a:p>
          <a:p>
            <a:pPr lvl="1"/>
            <a:r>
              <a:rPr lang="en-US" sz="2400" dirty="0">
                <a:latin typeface="Roboto"/>
                <a:ea typeface="Roboto"/>
                <a:cs typeface="Arial"/>
              </a:rPr>
              <a:t>Current P&amp;T standards and processes often hindered community-engaged work </a:t>
            </a:r>
          </a:p>
          <a:p>
            <a:pPr lvl="1"/>
            <a:r>
              <a:rPr lang="en-US" sz="2400" dirty="0">
                <a:latin typeface="Roboto"/>
                <a:ea typeface="Roboto"/>
                <a:cs typeface="Arial"/>
              </a:rPr>
              <a:t>Lack of clarity on where barriers to P&amp;T changes occurred…</a:t>
            </a:r>
          </a:p>
          <a:p>
            <a:pPr lvl="2"/>
            <a:r>
              <a:rPr lang="en-US" sz="2400" dirty="0">
                <a:latin typeface="Roboto"/>
                <a:ea typeface="Roboto"/>
                <a:cs typeface="Arial"/>
              </a:rPr>
              <a:t>Dean’s office: “</a:t>
            </a:r>
            <a:r>
              <a:rPr lang="en-US" sz="2400" i="1" dirty="0">
                <a:latin typeface="Roboto"/>
                <a:ea typeface="Roboto"/>
                <a:cs typeface="Arial"/>
              </a:rPr>
              <a:t>It’s up to the departments to make changes to their standards and bring them to us</a:t>
            </a:r>
            <a:r>
              <a:rPr lang="en-US" sz="2400" dirty="0">
                <a:latin typeface="Roboto"/>
                <a:ea typeface="Roboto"/>
                <a:cs typeface="Arial"/>
              </a:rPr>
              <a:t>”</a:t>
            </a:r>
          </a:p>
          <a:p>
            <a:pPr lvl="2"/>
            <a:r>
              <a:rPr lang="en-US" sz="2400" dirty="0">
                <a:latin typeface="Roboto"/>
                <a:ea typeface="Roboto"/>
                <a:cs typeface="Arial"/>
              </a:rPr>
              <a:t>Departments: “</a:t>
            </a:r>
            <a:r>
              <a:rPr lang="en-US" sz="2400" i="1" dirty="0">
                <a:latin typeface="Roboto"/>
                <a:ea typeface="Roboto"/>
                <a:cs typeface="Arial"/>
              </a:rPr>
              <a:t>We need the Dean’s office or Provost Office to demonstrate support before we can change our guidelines</a:t>
            </a:r>
            <a:r>
              <a:rPr lang="en-US" sz="2400" dirty="0">
                <a:latin typeface="Roboto"/>
                <a:ea typeface="Roboto"/>
                <a:cs typeface="Arial"/>
              </a:rPr>
              <a:t>!”</a:t>
            </a:r>
          </a:p>
          <a:p>
            <a:pPr lvl="1"/>
            <a:endParaRPr lang="en-US" dirty="0"/>
          </a:p>
          <a:p>
            <a:pPr marL="0" indent="0">
              <a:buNone/>
            </a:pPr>
            <a:endParaRPr lang="en-US" dirty="0"/>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spTree>
    <p:extLst>
      <p:ext uri="{BB962C8B-B14F-4D97-AF65-F5344CB8AC3E}">
        <p14:creationId xmlns:p14="http://schemas.microsoft.com/office/powerpoint/2010/main" val="430641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72B47-4430-F3E1-C96B-EDAD9AE2CD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5EDD3B-4D32-33F5-57B1-A6EA68CA0D43}"/>
              </a:ext>
            </a:extLst>
          </p:cNvPr>
          <p:cNvSpPr>
            <a:spLocks noGrp="1"/>
          </p:cNvSpPr>
          <p:nvPr>
            <p:ph type="title"/>
          </p:nvPr>
        </p:nvSpPr>
        <p:spPr>
          <a:xfrm>
            <a:off x="714375" y="526778"/>
            <a:ext cx="7715251" cy="869089"/>
          </a:xfrm>
        </p:spPr>
        <p:txBody>
          <a:bodyPr/>
          <a:lstStyle/>
          <a:p>
            <a:r>
              <a:rPr lang="en-US" dirty="0">
                <a:latin typeface="Roboto"/>
                <a:ea typeface="Roboto"/>
                <a:cs typeface="Arial"/>
              </a:rPr>
              <a:t>P&amp;T Revision Process</a:t>
            </a:r>
            <a:endParaRPr lang="en-US" dirty="0"/>
          </a:p>
        </p:txBody>
      </p:sp>
      <p:sp>
        <p:nvSpPr>
          <p:cNvPr id="3" name="Content Placeholder 2">
            <a:extLst>
              <a:ext uri="{FF2B5EF4-FFF2-40B4-BE49-F238E27FC236}">
                <a16:creationId xmlns:a16="http://schemas.microsoft.com/office/drawing/2014/main" id="{D72BF487-AD48-FAE0-7819-4CA6B014F7D1}"/>
              </a:ext>
            </a:extLst>
          </p:cNvPr>
          <p:cNvSpPr>
            <a:spLocks noGrp="1"/>
          </p:cNvSpPr>
          <p:nvPr>
            <p:ph idx="10"/>
          </p:nvPr>
        </p:nvSpPr>
        <p:spPr>
          <a:xfrm>
            <a:off x="714374" y="1686758"/>
            <a:ext cx="7688645" cy="4256843"/>
          </a:xfrm>
        </p:spPr>
        <p:txBody>
          <a:bodyPr vert="horz" lIns="0" tIns="0" rIns="0" bIns="0" rtlCol="0" anchor="t">
            <a:normAutofit/>
          </a:bodyPr>
          <a:lstStyle/>
          <a:p>
            <a:r>
              <a:rPr lang="en-US" dirty="0">
                <a:latin typeface="Roboto"/>
                <a:ea typeface="Roboto"/>
                <a:cs typeface="Arial"/>
              </a:rPr>
              <a:t>Led by Office of Community Engagement (Faculty Fellow + Executive Director) collaboration with Associate Provost for Faculty</a:t>
            </a:r>
          </a:p>
          <a:p>
            <a:pPr marL="0" indent="0">
              <a:buNone/>
            </a:pPr>
            <a:endParaRPr lang="en-US" sz="1800" dirty="0">
              <a:latin typeface="Roboto"/>
              <a:ea typeface="Roboto"/>
              <a:cs typeface="Arial"/>
            </a:endParaRPr>
          </a:p>
          <a:p>
            <a:pPr marL="342900" lvl="1" indent="0">
              <a:buNone/>
            </a:pPr>
            <a:r>
              <a:rPr lang="en-US" sz="1800" b="1" dirty="0">
                <a:latin typeface="Roboto"/>
                <a:ea typeface="Roboto"/>
                <a:cs typeface="Arial"/>
              </a:rPr>
              <a:t>	Months 1 – 4:</a:t>
            </a:r>
            <a:r>
              <a:rPr lang="en-US" sz="1800" dirty="0">
                <a:latin typeface="Roboto"/>
                <a:ea typeface="Roboto"/>
                <a:cs typeface="Arial"/>
              </a:rPr>
              <a:t> Research best practices, current institutional</a:t>
            </a:r>
          </a:p>
          <a:p>
            <a:pPr marL="342900" lvl="1" indent="0">
              <a:buNone/>
            </a:pPr>
            <a:r>
              <a:rPr lang="en-US" sz="1800" dirty="0">
                <a:latin typeface="Roboto"/>
                <a:ea typeface="Roboto"/>
                <a:cs typeface="Arial"/>
              </a:rPr>
              <a:t>	standards, peer institution examples, campus climate survey</a:t>
            </a:r>
          </a:p>
          <a:p>
            <a:pPr marL="0" indent="0">
              <a:buNone/>
            </a:pPr>
            <a:r>
              <a:rPr lang="en-US" i="1" dirty="0">
                <a:latin typeface="Roboto"/>
                <a:ea typeface="Roboto"/>
                <a:cs typeface="Arial"/>
              </a:rPr>
              <a:t>     	</a:t>
            </a:r>
            <a:r>
              <a:rPr lang="en-US" sz="1800" b="1" dirty="0">
                <a:latin typeface="Roboto"/>
                <a:ea typeface="Roboto"/>
                <a:cs typeface="Arial"/>
              </a:rPr>
              <a:t>Months 4 – 12: </a:t>
            </a:r>
            <a:r>
              <a:rPr lang="en-US" sz="1800" dirty="0">
                <a:latin typeface="Roboto"/>
                <a:ea typeface="Roboto"/>
                <a:cs typeface="Arial"/>
              </a:rPr>
              <a:t>Develop strategy for P&amp;T revisions, draft revised       	guidelines in collaboration with key stakeholder groups</a:t>
            </a:r>
          </a:p>
          <a:p>
            <a:pPr marL="0" indent="0">
              <a:buNone/>
            </a:pPr>
            <a:r>
              <a:rPr lang="en-US" sz="2000" dirty="0">
                <a:latin typeface="Roboto"/>
                <a:ea typeface="Roboto"/>
                <a:cs typeface="Arial"/>
              </a:rPr>
              <a:t>	</a:t>
            </a:r>
            <a:r>
              <a:rPr lang="en-US" sz="1800" b="1" dirty="0">
                <a:latin typeface="Roboto"/>
                <a:ea typeface="Roboto"/>
                <a:cs typeface="Arial"/>
              </a:rPr>
              <a:t>Months 12 – 15:</a:t>
            </a:r>
            <a:r>
              <a:rPr lang="en-US" sz="1800" dirty="0">
                <a:latin typeface="Roboto"/>
                <a:ea typeface="Roboto"/>
                <a:cs typeface="Arial"/>
              </a:rPr>
              <a:t> Present final draft P&amp;T revisions to key 	stakeholder groups </a:t>
            </a:r>
          </a:p>
          <a:p>
            <a:pPr marL="0" indent="0">
              <a:buNone/>
            </a:pPr>
            <a:r>
              <a:rPr lang="en-US" sz="2000" dirty="0">
                <a:latin typeface="Roboto"/>
                <a:ea typeface="Roboto"/>
                <a:cs typeface="Arial"/>
              </a:rPr>
              <a:t>	</a:t>
            </a:r>
            <a:r>
              <a:rPr lang="en-US" sz="1800" b="1" dirty="0">
                <a:latin typeface="Roboto"/>
                <a:ea typeface="Roboto"/>
                <a:cs typeface="Arial"/>
              </a:rPr>
              <a:t>Month 16:</a:t>
            </a:r>
            <a:r>
              <a:rPr lang="en-US" sz="1800" dirty="0">
                <a:latin typeface="Roboto"/>
                <a:ea typeface="Roboto"/>
                <a:cs typeface="Arial"/>
              </a:rPr>
              <a:t> Launch new guidelines via Provost Office and Office of 	Community Engagement</a:t>
            </a:r>
          </a:p>
        </p:txBody>
      </p:sp>
      <p:sp>
        <p:nvSpPr>
          <p:cNvPr id="5" name="Footer Placeholder 3">
            <a:extLst>
              <a:ext uri="{FF2B5EF4-FFF2-40B4-BE49-F238E27FC236}">
                <a16:creationId xmlns:a16="http://schemas.microsoft.com/office/drawing/2014/main" id="{66885CEC-C44F-EEE4-19C8-282FDE6736B8}"/>
              </a:ext>
            </a:extLst>
          </p:cNvPr>
          <p:cNvSpPr>
            <a:spLocks noGrp="1"/>
          </p:cNvSpPr>
          <p:nvPr>
            <p:ph type="ftr" sz="quarter" idx="3"/>
          </p:nvPr>
        </p:nvSpPr>
        <p:spPr>
          <a:xfrm>
            <a:off x="2073821" y="6441193"/>
            <a:ext cx="6513130" cy="365125"/>
          </a:xfrm>
        </p:spPr>
        <p:txBody>
          <a:bodyPr/>
          <a:lstStyle/>
          <a:p>
            <a:r>
              <a:rPr lang="en-US"/>
              <a:t>Recognizing &amp; Rewarding Engagement</a:t>
            </a:r>
          </a:p>
        </p:txBody>
      </p:sp>
      <p:pic>
        <p:nvPicPr>
          <p:cNvPr id="4" name="Picture 3">
            <a:extLst>
              <a:ext uri="{FF2B5EF4-FFF2-40B4-BE49-F238E27FC236}">
                <a16:creationId xmlns:a16="http://schemas.microsoft.com/office/drawing/2014/main" id="{17DA68C3-5EC3-9CC3-CFA0-B21389C49B69}"/>
              </a:ext>
            </a:extLst>
          </p:cNvPr>
          <p:cNvPicPr>
            <a:picLocks noChangeAspect="1"/>
          </p:cNvPicPr>
          <p:nvPr/>
        </p:nvPicPr>
        <p:blipFill>
          <a:blip r:embed="rId3"/>
          <a:srcRect r="16375" b="11963"/>
          <a:stretch/>
        </p:blipFill>
        <p:spPr>
          <a:xfrm rot="5400000">
            <a:off x="-804623" y="4373655"/>
            <a:ext cx="3286999" cy="195791"/>
          </a:xfrm>
          <a:prstGeom prst="rect">
            <a:avLst/>
          </a:prstGeom>
        </p:spPr>
      </p:pic>
    </p:spTree>
    <p:extLst>
      <p:ext uri="{BB962C8B-B14F-4D97-AF65-F5344CB8AC3E}">
        <p14:creationId xmlns:p14="http://schemas.microsoft.com/office/powerpoint/2010/main" val="3632339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1DEA-28AA-EEEB-61EC-2E5144859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E1F6A-05F9-90E0-B724-2F0CF686DCFA}"/>
              </a:ext>
            </a:extLst>
          </p:cNvPr>
          <p:cNvSpPr>
            <a:spLocks noGrp="1"/>
          </p:cNvSpPr>
          <p:nvPr>
            <p:ph type="title"/>
          </p:nvPr>
        </p:nvSpPr>
        <p:spPr>
          <a:xfrm>
            <a:off x="711994" y="498296"/>
            <a:ext cx="3945731" cy="896116"/>
          </a:xfrm>
        </p:spPr>
        <p:txBody>
          <a:bodyPr anchor="ctr">
            <a:normAutofit/>
          </a:bodyPr>
          <a:lstStyle/>
          <a:p>
            <a:r>
              <a:rPr lang="en-US"/>
              <a:t>Key Stakeholders</a:t>
            </a:r>
            <a:endParaRPr lang="en-US" dirty="0"/>
          </a:p>
        </p:txBody>
      </p:sp>
      <p:sp>
        <p:nvSpPr>
          <p:cNvPr id="3" name="Content Placeholder 2">
            <a:extLst>
              <a:ext uri="{FF2B5EF4-FFF2-40B4-BE49-F238E27FC236}">
                <a16:creationId xmlns:a16="http://schemas.microsoft.com/office/drawing/2014/main" id="{852E03AA-DEC3-B877-A864-D67CBAB826A5}"/>
              </a:ext>
            </a:extLst>
          </p:cNvPr>
          <p:cNvSpPr>
            <a:spLocks noGrp="1"/>
          </p:cNvSpPr>
          <p:nvPr>
            <p:ph idx="1"/>
          </p:nvPr>
        </p:nvSpPr>
        <p:spPr>
          <a:xfrm>
            <a:off x="714375" y="1686758"/>
            <a:ext cx="3943351" cy="4256843"/>
          </a:xfrm>
        </p:spPr>
        <p:txBody>
          <a:bodyPr vert="horz" lIns="0" tIns="0" rIns="0" bIns="0" rtlCol="0">
            <a:normAutofit/>
          </a:bodyPr>
          <a:lstStyle/>
          <a:p>
            <a:pPr>
              <a:lnSpc>
                <a:spcPct val="90000"/>
              </a:lnSpc>
            </a:pPr>
            <a:r>
              <a:rPr lang="en-US"/>
              <a:t>Associate Deans for Faculty</a:t>
            </a:r>
          </a:p>
          <a:p>
            <a:pPr>
              <a:lnSpc>
                <a:spcPct val="90000"/>
              </a:lnSpc>
            </a:pPr>
            <a:r>
              <a:rPr lang="en-US"/>
              <a:t>Faculty Council</a:t>
            </a:r>
          </a:p>
          <a:p>
            <a:pPr>
              <a:lnSpc>
                <a:spcPct val="90000"/>
              </a:lnSpc>
            </a:pPr>
            <a:r>
              <a:rPr lang="en-US"/>
              <a:t>Dean’s Council and President’s Cabinet</a:t>
            </a:r>
          </a:p>
          <a:p>
            <a:pPr>
              <a:lnSpc>
                <a:spcPct val="90000"/>
              </a:lnSpc>
            </a:pPr>
            <a:r>
              <a:rPr lang="en-US"/>
              <a:t>UI Strategic Plan Faculty Development Group</a:t>
            </a:r>
          </a:p>
          <a:p>
            <a:pPr>
              <a:lnSpc>
                <a:spcPct val="90000"/>
              </a:lnSpc>
            </a:pPr>
            <a:r>
              <a:rPr lang="en-US"/>
              <a:t>Individual colleges, key departments</a:t>
            </a:r>
          </a:p>
          <a:p>
            <a:pPr>
              <a:lnSpc>
                <a:spcPct val="90000"/>
              </a:lnSpc>
            </a:pPr>
            <a:r>
              <a:rPr lang="en-US"/>
              <a:t>Community-engaged faculty</a:t>
            </a:r>
          </a:p>
        </p:txBody>
      </p:sp>
      <p:sp>
        <p:nvSpPr>
          <p:cNvPr id="5" name="Footer Placeholder 3">
            <a:extLst>
              <a:ext uri="{FF2B5EF4-FFF2-40B4-BE49-F238E27FC236}">
                <a16:creationId xmlns:a16="http://schemas.microsoft.com/office/drawing/2014/main" id="{D3F2A4B7-DA1E-6806-EEDC-2C0813857343}"/>
              </a:ext>
            </a:extLst>
          </p:cNvPr>
          <p:cNvSpPr>
            <a:spLocks noGrp="1"/>
          </p:cNvSpPr>
          <p:nvPr>
            <p:ph type="ftr" sz="quarter" idx="3"/>
          </p:nvPr>
        </p:nvSpPr>
        <p:spPr>
          <a:xfrm>
            <a:off x="2073821" y="6441193"/>
            <a:ext cx="6513130" cy="365125"/>
          </a:xfrm>
        </p:spPr>
        <p:txBody>
          <a:bodyPr anchor="ctr">
            <a:normAutofit/>
          </a:bodyPr>
          <a:lstStyle/>
          <a:p>
            <a:pPr>
              <a:spcAft>
                <a:spcPts val="600"/>
              </a:spcAft>
            </a:pPr>
            <a:r>
              <a:rPr lang="en-US"/>
              <a:t>Recognizing &amp; Rewarding Engagement</a:t>
            </a:r>
          </a:p>
        </p:txBody>
      </p:sp>
      <p:pic>
        <p:nvPicPr>
          <p:cNvPr id="10" name="Picture 9" descr="A person and person sitting at a desk&#10;&#10;AI-generated content may be incorrect.">
            <a:extLst>
              <a:ext uri="{FF2B5EF4-FFF2-40B4-BE49-F238E27FC236}">
                <a16:creationId xmlns:a16="http://schemas.microsoft.com/office/drawing/2014/main" id="{C9D1DD97-034F-90D4-FD2D-0B434183E656}"/>
              </a:ext>
            </a:extLst>
          </p:cNvPr>
          <p:cNvPicPr>
            <a:picLocks noChangeAspect="1"/>
          </p:cNvPicPr>
          <p:nvPr/>
        </p:nvPicPr>
        <p:blipFill>
          <a:blip r:embed="rId3"/>
          <a:srcRect t="7262"/>
          <a:stretch/>
        </p:blipFill>
        <p:spPr>
          <a:xfrm rot="5400000">
            <a:off x="3727834" y="972580"/>
            <a:ext cx="6388746" cy="4443585"/>
          </a:xfrm>
          <a:prstGeom prst="rect">
            <a:avLst/>
          </a:prstGeom>
        </p:spPr>
      </p:pic>
    </p:spTree>
    <p:extLst>
      <p:ext uri="{BB962C8B-B14F-4D97-AF65-F5344CB8AC3E}">
        <p14:creationId xmlns:p14="http://schemas.microsoft.com/office/powerpoint/2010/main" val="2049051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7715251" cy="869089"/>
          </a:xfrm>
        </p:spPr>
        <p:txBody>
          <a:bodyPr/>
          <a:lstStyle/>
          <a:p>
            <a:r>
              <a:rPr lang="en-US"/>
              <a:t>Reviewing Engaged Scholarship</a:t>
            </a:r>
          </a:p>
        </p:txBody>
      </p:sp>
      <p:sp>
        <p:nvSpPr>
          <p:cNvPr id="3" name="Content Placeholder 2">
            <a:extLst>
              <a:ext uri="{FF2B5EF4-FFF2-40B4-BE49-F238E27FC236}">
                <a16:creationId xmlns:a16="http://schemas.microsoft.com/office/drawing/2014/main" id="{9113FCDE-F6D7-41FF-9845-D3893750EB08}"/>
              </a:ext>
            </a:extLst>
          </p:cNvPr>
          <p:cNvSpPr>
            <a:spLocks noGrp="1"/>
          </p:cNvSpPr>
          <p:nvPr>
            <p:ph idx="10"/>
          </p:nvPr>
        </p:nvSpPr>
        <p:spPr>
          <a:xfrm>
            <a:off x="714374" y="1701699"/>
            <a:ext cx="8166762" cy="4241902"/>
          </a:xfrm>
        </p:spPr>
        <p:txBody>
          <a:bodyPr vert="horz" lIns="0" tIns="0" rIns="0" bIns="0" rtlCol="0" anchor="t">
            <a:normAutofit/>
          </a:bodyPr>
          <a:lstStyle/>
          <a:p>
            <a:r>
              <a:rPr lang="en-US" b="1" dirty="0">
                <a:latin typeface="Roboto"/>
                <a:ea typeface="Roboto"/>
                <a:cs typeface="Arial"/>
              </a:rPr>
              <a:t>Valuing process </a:t>
            </a:r>
            <a:r>
              <a:rPr lang="en-US" dirty="0">
                <a:latin typeface="Roboto"/>
                <a:ea typeface="Roboto"/>
                <a:cs typeface="Arial"/>
              </a:rPr>
              <a:t>– relationships with the community are foundational </a:t>
            </a:r>
            <a:endParaRPr lang="en-US"/>
          </a:p>
          <a:p>
            <a:r>
              <a:rPr lang="en-US" b="1" dirty="0">
                <a:latin typeface="Roboto"/>
                <a:ea typeface="Roboto"/>
                <a:cs typeface="Arial"/>
              </a:rPr>
              <a:t>Rethinking products</a:t>
            </a:r>
            <a:r>
              <a:rPr lang="en-US" dirty="0">
                <a:latin typeface="Roboto"/>
                <a:ea typeface="Roboto"/>
                <a:cs typeface="Arial"/>
              </a:rPr>
              <a:t>– publications in interdisciplinary or engagement journals, public scholarship, white papers or contributions to policy, solutions focus (building organizational capacity, programs, or interventions), presentations or community meetings, grants received, other indicators of process or relationship quality</a:t>
            </a:r>
          </a:p>
          <a:p>
            <a:r>
              <a:rPr lang="en-US" b="1" dirty="0">
                <a:latin typeface="Roboto"/>
                <a:ea typeface="Roboto"/>
                <a:cs typeface="Arial"/>
              </a:rPr>
              <a:t>Assessing impact </a:t>
            </a:r>
            <a:r>
              <a:rPr lang="en-US" dirty="0">
                <a:latin typeface="Roboto"/>
                <a:ea typeface="Roboto"/>
                <a:cs typeface="Arial"/>
              </a:rPr>
              <a:t>– consider impact not just to the research area but to the social issue; at the local or community level, not just nationally/internationally</a:t>
            </a:r>
          </a:p>
          <a:p>
            <a:endParaRPr lang="en-US"/>
          </a:p>
          <a:p>
            <a:endParaRPr lang="en-US"/>
          </a:p>
          <a:p>
            <a:endParaRPr lang="en-US" i="1"/>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spTree>
    <p:extLst>
      <p:ext uri="{BB962C8B-B14F-4D97-AF65-F5344CB8AC3E}">
        <p14:creationId xmlns:p14="http://schemas.microsoft.com/office/powerpoint/2010/main" val="2778236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he University of Iowa campus and downtown Iowa City during the day">
            <a:extLst>
              <a:ext uri="{FF2B5EF4-FFF2-40B4-BE49-F238E27FC236}">
                <a16:creationId xmlns:a16="http://schemas.microsoft.com/office/drawing/2014/main" id="{F59FA3EA-AC8F-0846-B9B1-87A4FD6356A5}"/>
              </a:ext>
            </a:extLst>
          </p:cNvPr>
          <p:cNvPicPr>
            <a:picLocks noGrp="1" noChangeAspect="1"/>
          </p:cNvPicPr>
          <p:nvPr>
            <p:ph type="pic" sz="quarter" idx="11"/>
          </p:nvPr>
        </p:nvPicPr>
        <p:blipFill rotWithShape="1">
          <a:blip r:embed="rId2"/>
          <a:srcRect l="5556" r="5556"/>
          <a:stretch/>
        </p:blipFill>
        <p:spPr>
          <a:xfrm>
            <a:off x="0" y="0"/>
            <a:ext cx="9144000" cy="6858000"/>
          </a:xfrm>
        </p:spPr>
      </p:pic>
      <p:sp>
        <p:nvSpPr>
          <p:cNvPr id="4" name="Title 3">
            <a:extLst>
              <a:ext uri="{FF2B5EF4-FFF2-40B4-BE49-F238E27FC236}">
                <a16:creationId xmlns:a16="http://schemas.microsoft.com/office/drawing/2014/main" id="{D4D2C536-D584-AC45-A7C4-435369C15199}"/>
              </a:ext>
            </a:extLst>
          </p:cNvPr>
          <p:cNvSpPr>
            <a:spLocks noGrp="1"/>
          </p:cNvSpPr>
          <p:nvPr>
            <p:ph type="title"/>
          </p:nvPr>
        </p:nvSpPr>
        <p:spPr>
          <a:xfrm>
            <a:off x="770746" y="1763547"/>
            <a:ext cx="4186265" cy="618631"/>
          </a:xfrm>
        </p:spPr>
        <p:txBody>
          <a:bodyPr/>
          <a:lstStyle/>
          <a:p>
            <a:r>
              <a:rPr lang="en-US"/>
              <a:t>Other schools</a:t>
            </a:r>
          </a:p>
        </p:txBody>
      </p:sp>
    </p:spTree>
    <p:extLst>
      <p:ext uri="{BB962C8B-B14F-4D97-AF65-F5344CB8AC3E}">
        <p14:creationId xmlns:p14="http://schemas.microsoft.com/office/powerpoint/2010/main" val="3937602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7715251" cy="869089"/>
          </a:xfrm>
        </p:spPr>
        <p:txBody>
          <a:bodyPr/>
          <a:lstStyle/>
          <a:p>
            <a:r>
              <a:rPr lang="en-US"/>
              <a:t>Three Review Models </a:t>
            </a:r>
          </a:p>
        </p:txBody>
      </p:sp>
      <p:sp>
        <p:nvSpPr>
          <p:cNvPr id="3" name="Content Placeholder 2">
            <a:extLst>
              <a:ext uri="{FF2B5EF4-FFF2-40B4-BE49-F238E27FC236}">
                <a16:creationId xmlns:a16="http://schemas.microsoft.com/office/drawing/2014/main" id="{9113FCDE-F6D7-41FF-9845-D3893750EB08}"/>
              </a:ext>
            </a:extLst>
          </p:cNvPr>
          <p:cNvSpPr>
            <a:spLocks noGrp="1"/>
          </p:cNvSpPr>
          <p:nvPr>
            <p:ph idx="10"/>
          </p:nvPr>
        </p:nvSpPr>
        <p:spPr>
          <a:xfrm>
            <a:off x="714374" y="1702048"/>
            <a:ext cx="8284992" cy="4241553"/>
          </a:xfrm>
        </p:spPr>
        <p:txBody>
          <a:bodyPr vert="horz" lIns="0" tIns="0" rIns="0" bIns="0" rtlCol="0" anchor="t">
            <a:normAutofit/>
          </a:bodyPr>
          <a:lstStyle/>
          <a:p>
            <a:r>
              <a:rPr lang="en-US" dirty="0">
                <a:latin typeface="Roboto"/>
                <a:ea typeface="Roboto"/>
                <a:cs typeface="Arial"/>
              </a:rPr>
              <a:t>A separate track for community engagement</a:t>
            </a:r>
          </a:p>
          <a:p>
            <a:pPr lvl="1"/>
            <a:r>
              <a:rPr lang="en-US" b="1" i="1" dirty="0">
                <a:latin typeface="Roboto"/>
                <a:ea typeface="Roboto"/>
                <a:cs typeface="Arial"/>
              </a:rPr>
              <a:t>University of Illinois</a:t>
            </a:r>
            <a:endParaRPr lang="en-US" b="1" i="1" dirty="0"/>
          </a:p>
          <a:p>
            <a:pPr marL="342900" lvl="1" indent="0">
              <a:buNone/>
            </a:pPr>
            <a:endParaRPr lang="en-US" i="1" dirty="0"/>
          </a:p>
          <a:p>
            <a:r>
              <a:rPr lang="en-US" dirty="0">
                <a:latin typeface="Roboto"/>
                <a:ea typeface="Roboto"/>
                <a:cs typeface="Arial"/>
              </a:rPr>
              <a:t>Incorporating community engagement into standard review documents, at the university level</a:t>
            </a:r>
            <a:endParaRPr lang="en-US" dirty="0"/>
          </a:p>
          <a:p>
            <a:pPr lvl="1"/>
            <a:r>
              <a:rPr lang="en-US" b="1" i="1" dirty="0">
                <a:latin typeface="Roboto"/>
                <a:ea typeface="Roboto"/>
                <a:cs typeface="Arial"/>
              </a:rPr>
              <a:t>UNC-Greensboro</a:t>
            </a:r>
          </a:p>
          <a:p>
            <a:pPr lvl="1"/>
            <a:endParaRPr lang="en-US" i="1" dirty="0"/>
          </a:p>
          <a:p>
            <a:r>
              <a:rPr lang="en-US" dirty="0"/>
              <a:t>Additional university review of engaged scholarship + education/training</a:t>
            </a:r>
          </a:p>
          <a:p>
            <a:pPr lvl="1"/>
            <a:r>
              <a:rPr lang="en-US" b="1" i="1" dirty="0">
                <a:latin typeface="Roboto"/>
                <a:ea typeface="Roboto"/>
                <a:cs typeface="Arial"/>
              </a:rPr>
              <a:t>University of Minnesota </a:t>
            </a:r>
            <a:endParaRPr lang="en-US" b="1" i="1" dirty="0"/>
          </a:p>
          <a:p>
            <a:pPr marL="0" indent="0">
              <a:buNone/>
            </a:pPr>
            <a:endParaRPr lang="en-US" i="1" dirty="0"/>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Recognizing &amp; Rewarding Engagement</a:t>
            </a:r>
          </a:p>
        </p:txBody>
      </p:sp>
    </p:spTree>
    <p:extLst>
      <p:ext uri="{BB962C8B-B14F-4D97-AF65-F5344CB8AC3E}">
        <p14:creationId xmlns:p14="http://schemas.microsoft.com/office/powerpoint/2010/main" val="1078333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he University of Iowa campus and downtown Iowa City during the day">
            <a:extLst>
              <a:ext uri="{FF2B5EF4-FFF2-40B4-BE49-F238E27FC236}">
                <a16:creationId xmlns:a16="http://schemas.microsoft.com/office/drawing/2014/main" id="{F59FA3EA-AC8F-0846-B9B1-87A4FD6356A5}"/>
              </a:ext>
            </a:extLst>
          </p:cNvPr>
          <p:cNvPicPr>
            <a:picLocks noGrp="1" noChangeAspect="1"/>
          </p:cNvPicPr>
          <p:nvPr>
            <p:ph type="pic" sz="quarter" idx="11"/>
          </p:nvPr>
        </p:nvPicPr>
        <p:blipFill rotWithShape="1">
          <a:blip r:embed="rId2"/>
          <a:srcRect l="5556" r="5556"/>
          <a:stretch/>
        </p:blipFill>
        <p:spPr>
          <a:xfrm>
            <a:off x="0" y="0"/>
            <a:ext cx="9144000" cy="6858000"/>
          </a:xfrm>
        </p:spPr>
      </p:pic>
      <p:sp>
        <p:nvSpPr>
          <p:cNvPr id="4" name="Title 3">
            <a:extLst>
              <a:ext uri="{FF2B5EF4-FFF2-40B4-BE49-F238E27FC236}">
                <a16:creationId xmlns:a16="http://schemas.microsoft.com/office/drawing/2014/main" id="{D4D2C536-D584-AC45-A7C4-435369C15199}"/>
              </a:ext>
            </a:extLst>
          </p:cNvPr>
          <p:cNvSpPr>
            <a:spLocks noGrp="1"/>
          </p:cNvSpPr>
          <p:nvPr>
            <p:ph type="title"/>
          </p:nvPr>
        </p:nvSpPr>
        <p:spPr>
          <a:xfrm>
            <a:off x="770746" y="1763547"/>
            <a:ext cx="4186265" cy="618631"/>
          </a:xfrm>
        </p:spPr>
        <p:txBody>
          <a:bodyPr/>
          <a:lstStyle/>
          <a:p>
            <a:r>
              <a:rPr lang="en-US"/>
              <a:t>At Iowa</a:t>
            </a:r>
          </a:p>
        </p:txBody>
      </p:sp>
    </p:spTree>
    <p:extLst>
      <p:ext uri="{BB962C8B-B14F-4D97-AF65-F5344CB8AC3E}">
        <p14:creationId xmlns:p14="http://schemas.microsoft.com/office/powerpoint/2010/main" val="427553686"/>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9CCDD9754E9B40B13882595ECD5F7A" ma:contentTypeVersion="0" ma:contentTypeDescription="Create a new document." ma:contentTypeScope="" ma:versionID="48ffdc5cb6ca8bf97cbe1bd0206e10b7">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7FFD54-27B0-415C-8654-D843242BD071}">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14B8143-C3D6-460D-830C-A8DBEE85511A}">
  <ds:schemaRefs>
    <ds:schemaRef ds:uri="http://schemas.microsoft.com/sharepoint/v3/contenttype/forms"/>
  </ds:schemaRefs>
</ds:datastoreItem>
</file>

<file path=customXml/itemProps3.xml><?xml version="1.0" encoding="utf-8"?>
<ds:datastoreItem xmlns:ds="http://schemas.openxmlformats.org/officeDocument/2006/customXml" ds:itemID="{5421B56A-5C82-479A-80D0-662CC28B937B}">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71</TotalTime>
  <Words>735</Words>
  <Application>Microsoft Office PowerPoint</Application>
  <PresentationFormat>On-screen Show (4:3)</PresentationFormat>
  <Paragraphs>116</Paragraphs>
  <Slides>24</Slides>
  <Notes>19</Notes>
  <HiddenSlides>5</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Roboto</vt:lpstr>
      <vt:lpstr>Roboto Black</vt:lpstr>
      <vt:lpstr>Office Theme</vt:lpstr>
      <vt:lpstr>Recognizing &amp; Rewarding Community Engagement</vt:lpstr>
      <vt:lpstr>Revising P&amp;T at Iowa</vt:lpstr>
      <vt:lpstr>Supporting Community Engagement</vt:lpstr>
      <vt:lpstr>P&amp;T Revision Process</vt:lpstr>
      <vt:lpstr>Key Stakeholders</vt:lpstr>
      <vt:lpstr>Reviewing Engaged Scholarship</vt:lpstr>
      <vt:lpstr>Other schools</vt:lpstr>
      <vt:lpstr>Three Review Models </vt:lpstr>
      <vt:lpstr>At Iowa</vt:lpstr>
      <vt:lpstr>Iowa’s P&amp;T guidelines</vt:lpstr>
      <vt:lpstr>Our Approach </vt:lpstr>
      <vt:lpstr>Revised Guidelines</vt:lpstr>
      <vt:lpstr>Discussion</vt:lpstr>
      <vt:lpstr>Illinois – Publicly Engaged Research Option </vt:lpstr>
      <vt:lpstr>Illinois – Publicly Engaged Research Option </vt:lpstr>
      <vt:lpstr>Illinois – Publicly Engaged Research Option </vt:lpstr>
      <vt:lpstr>Illinois – Publicly Engaged Research Option </vt:lpstr>
      <vt:lpstr>UNC Greensboro – Engagement in P&amp;T</vt:lpstr>
      <vt:lpstr>UNC Greensboro</vt:lpstr>
      <vt:lpstr>UNC Greensboro</vt:lpstr>
      <vt:lpstr>UNC Greensboro</vt:lpstr>
      <vt:lpstr>Minnesota – Internal Review Committee</vt:lpstr>
      <vt:lpstr>Minnesota – Internal Review Committee</vt:lpstr>
      <vt:lpstr>Minnesota – Internal Review Committee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ryan-potter@uiowa.edu</dc:creator>
  <cp:lastModifiedBy>Nicholas Benson</cp:lastModifiedBy>
  <cp:revision>94</cp:revision>
  <dcterms:created xsi:type="dcterms:W3CDTF">2020-01-21T18:13:39Z</dcterms:created>
  <dcterms:modified xsi:type="dcterms:W3CDTF">2025-05-29T18:06:21Z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0x010100579CCDD9754E9B40B13882595ECD5F7A</vt:lpwstr>
  </property>
</Properties>
</file>