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13"/>
  </p:notesMasterIdLst>
  <p:sldIdLst>
    <p:sldId id="307" r:id="rId5"/>
    <p:sldId id="310" r:id="rId6"/>
    <p:sldId id="305" r:id="rId7"/>
    <p:sldId id="311" r:id="rId8"/>
    <p:sldId id="302" r:id="rId9"/>
    <p:sldId id="301" r:id="rId10"/>
    <p:sldId id="285" r:id="rId11"/>
    <p:sldId id="312"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7DBDD-D166-D3AB-B1B8-4A4D2CEAB9A7}" v="85" dt="2025-02-05T01:31:59.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1"/>
    <p:restoredTop sz="94700"/>
  </p:normalViewPr>
  <p:slideViewPr>
    <p:cSldViewPr snapToGrid="0">
      <p:cViewPr varScale="1">
        <p:scale>
          <a:sx n="118" d="100"/>
          <a:sy n="118" d="100"/>
        </p:scale>
        <p:origin x="48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AAFE557-E6CA-4DDE-AF4C-20527BB5EFDA}" type="datetimeFigureOut">
              <a:t>2/4/25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F99016-2594-499F-9B31-B06327E85A49}" type="slidenum">
              <a:t>‹#›</a:t>
            </a:fld>
            <a:endParaRPr lang="en-US"/>
          </a:p>
        </p:txBody>
      </p:sp>
    </p:spTree>
    <p:extLst>
      <p:ext uri="{BB962C8B-B14F-4D97-AF65-F5344CB8AC3E}">
        <p14:creationId xmlns:p14="http://schemas.microsoft.com/office/powerpoint/2010/main" val="448194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February of 2022, NE Extension hosted the Amplify Engagement Conference that brought together Extension professionals from across the state, professors at UNL, and community partners. The goal was to </a:t>
            </a:r>
            <a:r>
              <a:rPr lang="en-US" dirty="0"/>
              <a:t>come together to learn about key issues facing our state and create partnerships to contribute to the public good. We spent the first day learning together and then the second day we toured campus facilities and learned about on-going engagement work. </a:t>
            </a:r>
          </a:p>
        </p:txBody>
      </p:sp>
      <p:sp>
        <p:nvSpPr>
          <p:cNvPr id="4" name="Slide Number Placeholder 3"/>
          <p:cNvSpPr>
            <a:spLocks noGrp="1"/>
          </p:cNvSpPr>
          <p:nvPr>
            <p:ph type="sldNum" sz="quarter" idx="5"/>
          </p:nvPr>
        </p:nvSpPr>
        <p:spPr/>
        <p:txBody>
          <a:bodyPr/>
          <a:lstStyle/>
          <a:p>
            <a:fld id="{EA6511EA-19C9-2A43-84FA-A7AF6CDA9346}" type="slidenum">
              <a:rPr lang="en-US" smtClean="0"/>
              <a:t>1</a:t>
            </a:fld>
            <a:endParaRPr lang="en-US"/>
          </a:p>
        </p:txBody>
      </p:sp>
    </p:spTree>
    <p:extLst>
      <p:ext uri="{BB962C8B-B14F-4D97-AF65-F5344CB8AC3E}">
        <p14:creationId xmlns:p14="http://schemas.microsoft.com/office/powerpoint/2010/main" val="361675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ebbf38566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ebbf3856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Short description of land-grant institutions and Extension. </a:t>
            </a:r>
          </a:p>
        </p:txBody>
      </p:sp>
    </p:spTree>
    <p:extLst>
      <p:ext uri="{BB962C8B-B14F-4D97-AF65-F5344CB8AC3E}">
        <p14:creationId xmlns:p14="http://schemas.microsoft.com/office/powerpoint/2010/main" val="319227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We currently have 8 programming areas and have Educators and Assistants strategically located across the state in each of these areas. Some staff are located within counties while others are designated to work state-wide. </a:t>
            </a:r>
          </a:p>
          <a:p>
            <a:pPr>
              <a:defRPr/>
            </a:pPr>
            <a:endParaRPr lang="en-US"/>
          </a:p>
          <a:p>
            <a:pPr>
              <a:defRPr/>
            </a:pPr>
            <a:r>
              <a:rPr lang="en-US" dirty="0"/>
              <a:t>The program areas are: Ag Profitability; Horticulture, Landscape, and Environmental Systems; Rural Prosperity Nebraska; Water and Cropping Systems; Early Childhood; Livestock Systems; Food, Nutrition and Health; and 4-H Youth Development.</a:t>
            </a:r>
            <a:endParaRPr lang="en-US" dirty="0">
              <a:cs typeface="Calibri"/>
            </a:endParaRPr>
          </a:p>
          <a:p>
            <a:pPr>
              <a:defRPr/>
            </a:pPr>
            <a:endParaRPr lang="en-US"/>
          </a:p>
          <a:p>
            <a:pPr>
              <a:defRPr/>
            </a:pPr>
            <a:r>
              <a:rPr lang="en-US" dirty="0"/>
              <a:t>There are Program Area Leaders who focus on driving the statewide direction of the programs.</a:t>
            </a:r>
            <a:endParaRPr lang="en-US" dirty="0">
              <a:cs typeface="Calibri"/>
            </a:endParaRPr>
          </a:p>
        </p:txBody>
      </p:sp>
      <p:sp>
        <p:nvSpPr>
          <p:cNvPr id="4" name="Slide Number Placeholder 3"/>
          <p:cNvSpPr>
            <a:spLocks noGrp="1"/>
          </p:cNvSpPr>
          <p:nvPr>
            <p:ph type="sldNum" sz="quarter" idx="5"/>
          </p:nvPr>
        </p:nvSpPr>
        <p:spPr/>
        <p:txBody>
          <a:bodyPr/>
          <a:lstStyle/>
          <a:p>
            <a:fld id="{E5417032-510E-4931-8079-4217533AC2EF}" type="slidenum">
              <a:rPr lang="en-US"/>
              <a:t>3</a:t>
            </a:fld>
            <a:endParaRPr lang="en-US"/>
          </a:p>
        </p:txBody>
      </p:sp>
    </p:spTree>
    <p:extLst>
      <p:ext uri="{BB962C8B-B14F-4D97-AF65-F5344CB8AC3E}">
        <p14:creationId xmlns:p14="http://schemas.microsoft.com/office/powerpoint/2010/main" val="397695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Nebraska Extension has 11 outstate Engagement Zone Coordinators who </a:t>
            </a:r>
            <a:r>
              <a:rPr lang="en-US" dirty="0"/>
              <a:t>live, work, and play in the communities they serve and are focused on being very well connected. In </a:t>
            </a:r>
            <a:r>
              <a:rPr lang="en-US" dirty="0">
                <a:cs typeface="Calibri"/>
              </a:rPr>
              <a:t>fact, outstate Engagement Zone Coordinators have a 60% apportionment focused on engaging with community stakeholders, leaders, local politicians, and community members to understand what is happening in their communities. As they are meeting with community leaders, they are looking for ways that their community could engage with university.</a:t>
            </a:r>
            <a:endParaRPr lang="en-US" dirty="0">
              <a:ea typeface="Calibri" panose="020F0502020204030204"/>
              <a:cs typeface="Calibri" panose="020F0502020204030204"/>
            </a:endParaRPr>
          </a:p>
          <a:p>
            <a:endParaRPr lang="en-US">
              <a:cs typeface="Calibri"/>
            </a:endParaRPr>
          </a:p>
          <a:p>
            <a:r>
              <a:rPr lang="en-US" dirty="0"/>
              <a:t>Additionally, there is 1 on campus Engagement Zone Coordinator for </a:t>
            </a:r>
            <a:r>
              <a:rPr lang="en-US" dirty="0">
                <a:cs typeface="Calibri"/>
              </a:rPr>
              <a:t>the UNL community. The campus EZC is 100% focused on engaging with deans, departments, and individual faculty. </a:t>
            </a:r>
            <a:endParaRPr lang="en-US" dirty="0">
              <a:ea typeface="Calibri"/>
              <a:cs typeface="Calibri"/>
            </a:endParaRPr>
          </a:p>
          <a:p>
            <a:endParaRPr lang="en-US">
              <a:ea typeface="Calibri"/>
              <a:cs typeface="Calibri"/>
            </a:endParaRPr>
          </a:p>
          <a:p>
            <a:r>
              <a:rPr lang="en-US" dirty="0">
                <a:ea typeface="Calibri"/>
                <a:cs typeface="Calibri"/>
              </a:rPr>
              <a:t>This structure </a:t>
            </a:r>
            <a:r>
              <a:rPr lang="en-US" dirty="0"/>
              <a:t>has also allowed for a freer flow of information to and from communities to UNL faculty and research. </a:t>
            </a:r>
            <a:endParaRPr lang="en-US" dirty="0">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5417032-510E-4931-8079-4217533AC2EF}" type="slidenum">
              <a:rPr lang="en-US"/>
              <a:t>5</a:t>
            </a:fld>
            <a:endParaRPr lang="en-US"/>
          </a:p>
        </p:txBody>
      </p:sp>
    </p:spTree>
    <p:extLst>
      <p:ext uri="{BB962C8B-B14F-4D97-AF65-F5344CB8AC3E}">
        <p14:creationId xmlns:p14="http://schemas.microsoft.com/office/powerpoint/2010/main" val="290727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00000"/>
                </a:solidFill>
                <a:latin typeface="Calibri"/>
                <a:ea typeface="Times New Roman" panose="02020603050405020304" pitchFamily="18" charset="0"/>
                <a:cs typeface="Calibri"/>
              </a:rPr>
              <a:t>It is important to note that every University system looks different. Here at Nebraska Extension, we have around 360 Extension experts on campus and in the counties who connect with 1.9 million Nebraskans annually. </a:t>
            </a:r>
            <a:r>
              <a:rPr lang="en-US" dirty="0">
                <a:cs typeface="Calibri"/>
              </a:rPr>
              <a:t>This map highlights the Extension county offices, Research and Extension Centers, and Research sites which make up Nebraska Extension. We currently have 83 county offices which serve all 93 counties of the state. </a:t>
            </a:r>
            <a:endParaRPr lang="en-US" dirty="0"/>
          </a:p>
        </p:txBody>
      </p:sp>
      <p:sp>
        <p:nvSpPr>
          <p:cNvPr id="4" name="Slide Number Placeholder 3"/>
          <p:cNvSpPr>
            <a:spLocks noGrp="1"/>
          </p:cNvSpPr>
          <p:nvPr>
            <p:ph type="sldNum" sz="quarter" idx="5"/>
          </p:nvPr>
        </p:nvSpPr>
        <p:spPr/>
        <p:txBody>
          <a:bodyPr/>
          <a:lstStyle/>
          <a:p>
            <a:fld id="{E5417032-510E-4931-8079-4217533AC2EF}" type="slidenum">
              <a:rPr lang="en-US"/>
              <a:t>6</a:t>
            </a:fld>
            <a:endParaRPr lang="en-US"/>
          </a:p>
        </p:txBody>
      </p:sp>
    </p:spTree>
    <p:extLst>
      <p:ext uri="{BB962C8B-B14F-4D97-AF65-F5344CB8AC3E}">
        <p14:creationId xmlns:p14="http://schemas.microsoft.com/office/powerpoint/2010/main" val="50442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5417032-510E-4931-8079-4217533AC2EF}" type="slidenum">
              <a:rPr lang="en-US"/>
              <a:t>7</a:t>
            </a:fld>
            <a:endParaRPr lang="en-US"/>
          </a:p>
        </p:txBody>
      </p:sp>
    </p:spTree>
    <p:extLst>
      <p:ext uri="{BB962C8B-B14F-4D97-AF65-F5344CB8AC3E}">
        <p14:creationId xmlns:p14="http://schemas.microsoft.com/office/powerpoint/2010/main" val="29631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A4957-975C-AB45-842A-179470FC97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159BEB-08BE-714F-8EB7-7E01CFC646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D9C5F5-8A5F-D842-9A39-9D81A78D6C3D}"/>
              </a:ext>
            </a:extLst>
          </p:cNvPr>
          <p:cNvSpPr>
            <a:spLocks noGrp="1"/>
          </p:cNvSpPr>
          <p:nvPr>
            <p:ph type="dt" sz="half" idx="10"/>
          </p:nvPr>
        </p:nvSpPr>
        <p:spPr/>
        <p:txBody>
          <a:bodyPr/>
          <a:lstStyle/>
          <a:p>
            <a:fld id="{2262E44F-20FC-7542-AA74-6D1984B44B65}" type="datetimeFigureOut">
              <a:rPr lang="en-US" smtClean="0"/>
              <a:t>2/4/25</a:t>
            </a:fld>
            <a:endParaRPr lang="en-US"/>
          </a:p>
        </p:txBody>
      </p:sp>
      <p:sp>
        <p:nvSpPr>
          <p:cNvPr id="5" name="Footer Placeholder 4">
            <a:extLst>
              <a:ext uri="{FF2B5EF4-FFF2-40B4-BE49-F238E27FC236}">
                <a16:creationId xmlns:a16="http://schemas.microsoft.com/office/drawing/2014/main" id="{97724C04-DA95-3445-B8FB-66664B5F3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F9DDD-C697-CC43-959F-074854E29051}"/>
              </a:ext>
            </a:extLst>
          </p:cNvPr>
          <p:cNvSpPr>
            <a:spLocks noGrp="1"/>
          </p:cNvSpPr>
          <p:nvPr>
            <p:ph type="sldNum" sz="quarter" idx="12"/>
          </p:nvPr>
        </p:nvSpPr>
        <p:spPr/>
        <p:txBody>
          <a:bodyPr/>
          <a:lstStyle/>
          <a:p>
            <a:fld id="{D4D20944-8F27-4D49-8DE0-6BF53BBC5530}" type="slidenum">
              <a:rPr lang="en-US" smtClean="0"/>
              <a:t>‹#›</a:t>
            </a:fld>
            <a:endParaRPr lang="en-US"/>
          </a:p>
        </p:txBody>
      </p:sp>
    </p:spTree>
    <p:extLst>
      <p:ext uri="{BB962C8B-B14F-4D97-AF65-F5344CB8AC3E}">
        <p14:creationId xmlns:p14="http://schemas.microsoft.com/office/powerpoint/2010/main" val="3333693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2752-6708-874B-A762-D5BC6D6013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DB276A-3EFC-3241-A78B-0EA4CD00E6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04A9B8-36A4-AB4B-A6CC-B9580FDA04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19C649-59D7-8D4D-AA19-A56DBB6D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F56138-8D7A-0440-A156-09F1F33B5B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BACF93-265B-854A-9570-540E3F26D706}"/>
              </a:ext>
            </a:extLst>
          </p:cNvPr>
          <p:cNvSpPr>
            <a:spLocks noGrp="1"/>
          </p:cNvSpPr>
          <p:nvPr>
            <p:ph type="dt" sz="half" idx="10"/>
          </p:nvPr>
        </p:nvSpPr>
        <p:spPr/>
        <p:txBody>
          <a:bodyPr/>
          <a:lstStyle/>
          <a:p>
            <a:fld id="{2262E44F-20FC-7542-AA74-6D1984B44B65}" type="datetimeFigureOut">
              <a:rPr lang="en-US" smtClean="0"/>
              <a:t>2/4/25</a:t>
            </a:fld>
            <a:endParaRPr lang="en-US"/>
          </a:p>
        </p:txBody>
      </p:sp>
      <p:sp>
        <p:nvSpPr>
          <p:cNvPr id="8" name="Footer Placeholder 7">
            <a:extLst>
              <a:ext uri="{FF2B5EF4-FFF2-40B4-BE49-F238E27FC236}">
                <a16:creationId xmlns:a16="http://schemas.microsoft.com/office/drawing/2014/main" id="{A28075A2-954C-604B-AB72-BD1867CF17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1F6ED5-745E-D14E-A26F-DCDC38C5A1CD}"/>
              </a:ext>
            </a:extLst>
          </p:cNvPr>
          <p:cNvSpPr>
            <a:spLocks noGrp="1"/>
          </p:cNvSpPr>
          <p:nvPr>
            <p:ph type="sldNum" sz="quarter" idx="12"/>
          </p:nvPr>
        </p:nvSpPr>
        <p:spPr/>
        <p:txBody>
          <a:bodyPr/>
          <a:lstStyle/>
          <a:p>
            <a:fld id="{D4D20944-8F27-4D49-8DE0-6BF53BBC5530}" type="slidenum">
              <a:rPr lang="en-US" smtClean="0"/>
              <a:t>‹#›</a:t>
            </a:fld>
            <a:endParaRPr lang="en-US"/>
          </a:p>
        </p:txBody>
      </p:sp>
    </p:spTree>
    <p:extLst>
      <p:ext uri="{BB962C8B-B14F-4D97-AF65-F5344CB8AC3E}">
        <p14:creationId xmlns:p14="http://schemas.microsoft.com/office/powerpoint/2010/main" val="382838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3CDA-127F-EC4D-988A-3B84682F1D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FA6BED-22EE-3347-BEBF-274AD6FA4183}"/>
              </a:ext>
            </a:extLst>
          </p:cNvPr>
          <p:cNvSpPr>
            <a:spLocks noGrp="1"/>
          </p:cNvSpPr>
          <p:nvPr>
            <p:ph type="dt" sz="half" idx="10"/>
          </p:nvPr>
        </p:nvSpPr>
        <p:spPr/>
        <p:txBody>
          <a:bodyPr/>
          <a:lstStyle/>
          <a:p>
            <a:fld id="{2262E44F-20FC-7542-AA74-6D1984B44B65}" type="datetimeFigureOut">
              <a:rPr lang="en-US" smtClean="0"/>
              <a:t>2/4/25</a:t>
            </a:fld>
            <a:endParaRPr lang="en-US"/>
          </a:p>
        </p:txBody>
      </p:sp>
      <p:sp>
        <p:nvSpPr>
          <p:cNvPr id="4" name="Footer Placeholder 3">
            <a:extLst>
              <a:ext uri="{FF2B5EF4-FFF2-40B4-BE49-F238E27FC236}">
                <a16:creationId xmlns:a16="http://schemas.microsoft.com/office/drawing/2014/main" id="{A9A6DC70-2444-6649-9E00-4F88B1DBF0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04F1E1-F903-6C4A-B98E-F94823ADBA08}"/>
              </a:ext>
            </a:extLst>
          </p:cNvPr>
          <p:cNvSpPr>
            <a:spLocks noGrp="1"/>
          </p:cNvSpPr>
          <p:nvPr>
            <p:ph type="sldNum" sz="quarter" idx="12"/>
          </p:nvPr>
        </p:nvSpPr>
        <p:spPr/>
        <p:txBody>
          <a:bodyPr/>
          <a:lstStyle/>
          <a:p>
            <a:fld id="{D4D20944-8F27-4D49-8DE0-6BF53BBC5530}" type="slidenum">
              <a:rPr lang="en-US" smtClean="0"/>
              <a:t>‹#›</a:t>
            </a:fld>
            <a:endParaRPr lang="en-US"/>
          </a:p>
        </p:txBody>
      </p:sp>
    </p:spTree>
    <p:extLst>
      <p:ext uri="{BB962C8B-B14F-4D97-AF65-F5344CB8AC3E}">
        <p14:creationId xmlns:p14="http://schemas.microsoft.com/office/powerpoint/2010/main" val="1867575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 name="Google Shape;38;p9"/>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39" name="Google Shape;39;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92565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E387B1-6740-514E-8B1A-04579414B409}"/>
              </a:ext>
            </a:extLst>
          </p:cNvPr>
          <p:cNvSpPr>
            <a:spLocks noGrp="1"/>
          </p:cNvSpPr>
          <p:nvPr>
            <p:ph type="dt" sz="half" idx="10"/>
          </p:nvPr>
        </p:nvSpPr>
        <p:spPr/>
        <p:txBody>
          <a:bodyPr/>
          <a:lstStyle/>
          <a:p>
            <a:fld id="{2262E44F-20FC-7542-AA74-6D1984B44B65}" type="datetimeFigureOut">
              <a:rPr lang="en-US" smtClean="0"/>
              <a:t>2/4/25</a:t>
            </a:fld>
            <a:endParaRPr lang="en-US"/>
          </a:p>
        </p:txBody>
      </p:sp>
      <p:sp>
        <p:nvSpPr>
          <p:cNvPr id="3" name="Footer Placeholder 2">
            <a:extLst>
              <a:ext uri="{FF2B5EF4-FFF2-40B4-BE49-F238E27FC236}">
                <a16:creationId xmlns:a16="http://schemas.microsoft.com/office/drawing/2014/main" id="{EE50582B-2F64-2440-B683-4DCC788744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598902-D472-7847-9219-417AFDC95D82}"/>
              </a:ext>
            </a:extLst>
          </p:cNvPr>
          <p:cNvSpPr>
            <a:spLocks noGrp="1"/>
          </p:cNvSpPr>
          <p:nvPr>
            <p:ph type="sldNum" sz="quarter" idx="12"/>
          </p:nvPr>
        </p:nvSpPr>
        <p:spPr/>
        <p:txBody>
          <a:bodyPr/>
          <a:lstStyle/>
          <a:p>
            <a:fld id="{D4D20944-8F27-4D49-8DE0-6BF53BBC5530}" type="slidenum">
              <a:rPr lang="en-US" smtClean="0"/>
              <a:t>‹#›</a:t>
            </a:fld>
            <a:endParaRPr lang="en-US"/>
          </a:p>
        </p:txBody>
      </p:sp>
    </p:spTree>
    <p:extLst>
      <p:ext uri="{BB962C8B-B14F-4D97-AF65-F5344CB8AC3E}">
        <p14:creationId xmlns:p14="http://schemas.microsoft.com/office/powerpoint/2010/main" val="53723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E24FA-F4D3-8E45-B27E-E23CB428B4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9FDD69-4A51-BD4E-970B-674F26022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DD8D6F-31F9-5541-82F3-F3291D427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98D53-84E6-D94E-A91F-46826D7C324E}"/>
              </a:ext>
            </a:extLst>
          </p:cNvPr>
          <p:cNvSpPr>
            <a:spLocks noGrp="1"/>
          </p:cNvSpPr>
          <p:nvPr>
            <p:ph type="dt" sz="half" idx="10"/>
          </p:nvPr>
        </p:nvSpPr>
        <p:spPr/>
        <p:txBody>
          <a:bodyPr/>
          <a:lstStyle/>
          <a:p>
            <a:fld id="{2262E44F-20FC-7542-AA74-6D1984B44B65}" type="datetimeFigureOut">
              <a:rPr lang="en-US" smtClean="0"/>
              <a:t>2/4/25</a:t>
            </a:fld>
            <a:endParaRPr lang="en-US"/>
          </a:p>
        </p:txBody>
      </p:sp>
      <p:sp>
        <p:nvSpPr>
          <p:cNvPr id="6" name="Footer Placeholder 5">
            <a:extLst>
              <a:ext uri="{FF2B5EF4-FFF2-40B4-BE49-F238E27FC236}">
                <a16:creationId xmlns:a16="http://schemas.microsoft.com/office/drawing/2014/main" id="{2197A577-04EE-164F-AA27-FFB92649DC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CD4AC1-F3D8-FA45-8542-845FBA58AB12}"/>
              </a:ext>
            </a:extLst>
          </p:cNvPr>
          <p:cNvSpPr>
            <a:spLocks noGrp="1"/>
          </p:cNvSpPr>
          <p:nvPr>
            <p:ph type="sldNum" sz="quarter" idx="12"/>
          </p:nvPr>
        </p:nvSpPr>
        <p:spPr/>
        <p:txBody>
          <a:bodyPr/>
          <a:lstStyle/>
          <a:p>
            <a:fld id="{D4D20944-8F27-4D49-8DE0-6BF53BBC5530}" type="slidenum">
              <a:rPr lang="en-US" smtClean="0"/>
              <a:t>‹#›</a:t>
            </a:fld>
            <a:endParaRPr lang="en-US"/>
          </a:p>
        </p:txBody>
      </p:sp>
    </p:spTree>
    <p:extLst>
      <p:ext uri="{BB962C8B-B14F-4D97-AF65-F5344CB8AC3E}">
        <p14:creationId xmlns:p14="http://schemas.microsoft.com/office/powerpoint/2010/main" val="4850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6537-6C73-B640-9D95-738403189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115411-CA9B-8A43-8BBB-5B674B7BE1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6DF97-3953-904C-A94B-4B8A3202A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B146F-3CFC-9C41-8F25-F4E24C1C1C95}"/>
              </a:ext>
            </a:extLst>
          </p:cNvPr>
          <p:cNvSpPr>
            <a:spLocks noGrp="1"/>
          </p:cNvSpPr>
          <p:nvPr>
            <p:ph type="dt" sz="half" idx="10"/>
          </p:nvPr>
        </p:nvSpPr>
        <p:spPr/>
        <p:txBody>
          <a:bodyPr/>
          <a:lstStyle/>
          <a:p>
            <a:fld id="{2262E44F-20FC-7542-AA74-6D1984B44B65}" type="datetimeFigureOut">
              <a:rPr lang="en-US" smtClean="0"/>
              <a:t>2/4/25</a:t>
            </a:fld>
            <a:endParaRPr lang="en-US"/>
          </a:p>
        </p:txBody>
      </p:sp>
      <p:sp>
        <p:nvSpPr>
          <p:cNvPr id="6" name="Footer Placeholder 5">
            <a:extLst>
              <a:ext uri="{FF2B5EF4-FFF2-40B4-BE49-F238E27FC236}">
                <a16:creationId xmlns:a16="http://schemas.microsoft.com/office/drawing/2014/main" id="{B7AB2EF5-4CC2-2946-9E0C-17F5989C2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440F84-01CE-A941-AC53-8B7CAAACCFB3}"/>
              </a:ext>
            </a:extLst>
          </p:cNvPr>
          <p:cNvSpPr>
            <a:spLocks noGrp="1"/>
          </p:cNvSpPr>
          <p:nvPr>
            <p:ph type="sldNum" sz="quarter" idx="12"/>
          </p:nvPr>
        </p:nvSpPr>
        <p:spPr/>
        <p:txBody>
          <a:bodyPr/>
          <a:lstStyle/>
          <a:p>
            <a:fld id="{D4D20944-8F27-4D49-8DE0-6BF53BBC5530}" type="slidenum">
              <a:rPr lang="en-US" smtClean="0"/>
              <a:t>‹#›</a:t>
            </a:fld>
            <a:endParaRPr lang="en-US"/>
          </a:p>
        </p:txBody>
      </p:sp>
    </p:spTree>
    <p:extLst>
      <p:ext uri="{BB962C8B-B14F-4D97-AF65-F5344CB8AC3E}">
        <p14:creationId xmlns:p14="http://schemas.microsoft.com/office/powerpoint/2010/main" val="322927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B6F9-5325-DB40-8DFE-FA4274270B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C09491-8BF4-494C-B911-EDD868F7D0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64684-BF17-E64A-AB4C-086E9B75490C}"/>
              </a:ext>
            </a:extLst>
          </p:cNvPr>
          <p:cNvSpPr>
            <a:spLocks noGrp="1"/>
          </p:cNvSpPr>
          <p:nvPr>
            <p:ph type="dt" sz="half" idx="10"/>
          </p:nvPr>
        </p:nvSpPr>
        <p:spPr/>
        <p:txBody>
          <a:bodyPr/>
          <a:lstStyle/>
          <a:p>
            <a:fld id="{2262E44F-20FC-7542-AA74-6D1984B44B65}" type="datetimeFigureOut">
              <a:rPr lang="en-US" smtClean="0"/>
              <a:t>2/4/25</a:t>
            </a:fld>
            <a:endParaRPr lang="en-US"/>
          </a:p>
        </p:txBody>
      </p:sp>
      <p:sp>
        <p:nvSpPr>
          <p:cNvPr id="5" name="Footer Placeholder 4">
            <a:extLst>
              <a:ext uri="{FF2B5EF4-FFF2-40B4-BE49-F238E27FC236}">
                <a16:creationId xmlns:a16="http://schemas.microsoft.com/office/drawing/2014/main" id="{2BAFE865-FA41-2546-A169-E096F882B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4070C-3831-AE41-96B0-3981DD060D05}"/>
              </a:ext>
            </a:extLst>
          </p:cNvPr>
          <p:cNvSpPr>
            <a:spLocks noGrp="1"/>
          </p:cNvSpPr>
          <p:nvPr>
            <p:ph type="sldNum" sz="quarter" idx="12"/>
          </p:nvPr>
        </p:nvSpPr>
        <p:spPr/>
        <p:txBody>
          <a:bodyPr/>
          <a:lstStyle/>
          <a:p>
            <a:fld id="{D4D20944-8F27-4D49-8DE0-6BF53BBC5530}" type="slidenum">
              <a:rPr lang="en-US" smtClean="0"/>
              <a:t>‹#›</a:t>
            </a:fld>
            <a:endParaRPr lang="en-US"/>
          </a:p>
        </p:txBody>
      </p:sp>
    </p:spTree>
    <p:extLst>
      <p:ext uri="{BB962C8B-B14F-4D97-AF65-F5344CB8AC3E}">
        <p14:creationId xmlns:p14="http://schemas.microsoft.com/office/powerpoint/2010/main" val="280541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804A23-B764-B14B-8D67-70FED93F32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0FA3E-CA82-BB40-AF5B-6CADD7DEFC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02668-816E-ED4A-975C-E75E82209518}"/>
              </a:ext>
            </a:extLst>
          </p:cNvPr>
          <p:cNvSpPr>
            <a:spLocks noGrp="1"/>
          </p:cNvSpPr>
          <p:nvPr>
            <p:ph type="dt" sz="half" idx="10"/>
          </p:nvPr>
        </p:nvSpPr>
        <p:spPr/>
        <p:txBody>
          <a:bodyPr/>
          <a:lstStyle/>
          <a:p>
            <a:fld id="{2262E44F-20FC-7542-AA74-6D1984B44B65}" type="datetimeFigureOut">
              <a:rPr lang="en-US" smtClean="0"/>
              <a:t>2/4/25</a:t>
            </a:fld>
            <a:endParaRPr lang="en-US"/>
          </a:p>
        </p:txBody>
      </p:sp>
      <p:sp>
        <p:nvSpPr>
          <p:cNvPr id="5" name="Footer Placeholder 4">
            <a:extLst>
              <a:ext uri="{FF2B5EF4-FFF2-40B4-BE49-F238E27FC236}">
                <a16:creationId xmlns:a16="http://schemas.microsoft.com/office/drawing/2014/main" id="{E23C56EB-41C4-8E4E-8F27-C44D90C45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938BB-9155-2540-8CE4-D77F2F9067F1}"/>
              </a:ext>
            </a:extLst>
          </p:cNvPr>
          <p:cNvSpPr>
            <a:spLocks noGrp="1"/>
          </p:cNvSpPr>
          <p:nvPr>
            <p:ph type="sldNum" sz="quarter" idx="12"/>
          </p:nvPr>
        </p:nvSpPr>
        <p:spPr/>
        <p:txBody>
          <a:bodyPr/>
          <a:lstStyle/>
          <a:p>
            <a:fld id="{D4D20944-8F27-4D49-8DE0-6BF53BBC5530}" type="slidenum">
              <a:rPr lang="en-US" smtClean="0"/>
              <a:t>‹#›</a:t>
            </a:fld>
            <a:endParaRPr lang="en-US"/>
          </a:p>
        </p:txBody>
      </p:sp>
    </p:spTree>
    <p:extLst>
      <p:ext uri="{BB962C8B-B14F-4D97-AF65-F5344CB8AC3E}">
        <p14:creationId xmlns:p14="http://schemas.microsoft.com/office/powerpoint/2010/main" val="14330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AB80-DE77-CF45-989F-7B412A9C63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FC3DC-C527-5A40-A66D-A8672931C1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89D7B-291A-3247-BAAA-0DE9DDE7ECDB}"/>
              </a:ext>
            </a:extLst>
          </p:cNvPr>
          <p:cNvSpPr>
            <a:spLocks noGrp="1"/>
          </p:cNvSpPr>
          <p:nvPr>
            <p:ph type="dt" sz="half" idx="10"/>
          </p:nvPr>
        </p:nvSpPr>
        <p:spPr/>
        <p:txBody>
          <a:bodyPr/>
          <a:lstStyle/>
          <a:p>
            <a:fld id="{2262E44F-20FC-7542-AA74-6D1984B44B65}" type="datetimeFigureOut">
              <a:rPr lang="en-US" smtClean="0"/>
              <a:t>2/4/25</a:t>
            </a:fld>
            <a:endParaRPr lang="en-US"/>
          </a:p>
        </p:txBody>
      </p:sp>
      <p:sp>
        <p:nvSpPr>
          <p:cNvPr id="5" name="Footer Placeholder 4">
            <a:extLst>
              <a:ext uri="{FF2B5EF4-FFF2-40B4-BE49-F238E27FC236}">
                <a16:creationId xmlns:a16="http://schemas.microsoft.com/office/drawing/2014/main" id="{BDF00CC0-4B66-6443-8849-3DFF08952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01ED84-E5C1-DA40-BFA6-6665A1825AB7}"/>
              </a:ext>
            </a:extLst>
          </p:cNvPr>
          <p:cNvSpPr>
            <a:spLocks noGrp="1"/>
          </p:cNvSpPr>
          <p:nvPr>
            <p:ph type="sldNum" sz="quarter" idx="12"/>
          </p:nvPr>
        </p:nvSpPr>
        <p:spPr/>
        <p:txBody>
          <a:bodyPr/>
          <a:lstStyle/>
          <a:p>
            <a:fld id="{D4D20944-8F27-4D49-8DE0-6BF53BBC5530}" type="slidenum">
              <a:rPr lang="en-US" smtClean="0"/>
              <a:t>‹#›</a:t>
            </a:fld>
            <a:endParaRPr lang="en-US"/>
          </a:p>
        </p:txBody>
      </p:sp>
    </p:spTree>
    <p:extLst>
      <p:ext uri="{BB962C8B-B14F-4D97-AF65-F5344CB8AC3E}">
        <p14:creationId xmlns:p14="http://schemas.microsoft.com/office/powerpoint/2010/main" val="47063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87A2-4B16-0545-BC2B-9B7772C8F1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670A6-8048-B440-9F66-FBCD62F2B1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484ED-5D65-F145-92B0-D935B0B082B7}"/>
              </a:ext>
            </a:extLst>
          </p:cNvPr>
          <p:cNvSpPr>
            <a:spLocks noGrp="1"/>
          </p:cNvSpPr>
          <p:nvPr>
            <p:ph type="dt" sz="half" idx="10"/>
          </p:nvPr>
        </p:nvSpPr>
        <p:spPr/>
        <p:txBody>
          <a:bodyPr/>
          <a:lstStyle/>
          <a:p>
            <a:fld id="{2262E44F-20FC-7542-AA74-6D1984B44B65}" type="datetimeFigureOut">
              <a:rPr lang="en-US" smtClean="0"/>
              <a:t>2/4/25</a:t>
            </a:fld>
            <a:endParaRPr lang="en-US"/>
          </a:p>
        </p:txBody>
      </p:sp>
      <p:sp>
        <p:nvSpPr>
          <p:cNvPr id="5" name="Footer Placeholder 4">
            <a:extLst>
              <a:ext uri="{FF2B5EF4-FFF2-40B4-BE49-F238E27FC236}">
                <a16:creationId xmlns:a16="http://schemas.microsoft.com/office/drawing/2014/main" id="{78BF644D-C6CC-5A4B-BEE7-048A7A5E4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4FC7C-8BB2-E44E-876C-2B7AD99A82CB}"/>
              </a:ext>
            </a:extLst>
          </p:cNvPr>
          <p:cNvSpPr>
            <a:spLocks noGrp="1"/>
          </p:cNvSpPr>
          <p:nvPr>
            <p:ph type="sldNum" sz="quarter" idx="12"/>
          </p:nvPr>
        </p:nvSpPr>
        <p:spPr/>
        <p:txBody>
          <a:bodyPr/>
          <a:lstStyle/>
          <a:p>
            <a:fld id="{D4D20944-8F27-4D49-8DE0-6BF53BBC5530}" type="slidenum">
              <a:rPr lang="en-US" smtClean="0"/>
              <a:t>‹#›</a:t>
            </a:fld>
            <a:endParaRPr lang="en-US"/>
          </a:p>
        </p:txBody>
      </p:sp>
    </p:spTree>
    <p:extLst>
      <p:ext uri="{BB962C8B-B14F-4D97-AF65-F5344CB8AC3E}">
        <p14:creationId xmlns:p14="http://schemas.microsoft.com/office/powerpoint/2010/main" val="413329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F13E-4BA2-B440-A098-789CE9E8D3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A06017-586D-2448-9D6F-70796427F9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950477-EC25-2F43-8826-4131E62841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C4C3AE-8925-AA4F-9382-B10EE8AD45AC}"/>
              </a:ext>
            </a:extLst>
          </p:cNvPr>
          <p:cNvSpPr>
            <a:spLocks noGrp="1"/>
          </p:cNvSpPr>
          <p:nvPr>
            <p:ph type="dt" sz="half" idx="10"/>
          </p:nvPr>
        </p:nvSpPr>
        <p:spPr/>
        <p:txBody>
          <a:bodyPr/>
          <a:lstStyle/>
          <a:p>
            <a:fld id="{2262E44F-20FC-7542-AA74-6D1984B44B65}" type="datetimeFigureOut">
              <a:rPr lang="en-US" smtClean="0"/>
              <a:t>2/4/25</a:t>
            </a:fld>
            <a:endParaRPr lang="en-US"/>
          </a:p>
        </p:txBody>
      </p:sp>
      <p:sp>
        <p:nvSpPr>
          <p:cNvPr id="6" name="Footer Placeholder 5">
            <a:extLst>
              <a:ext uri="{FF2B5EF4-FFF2-40B4-BE49-F238E27FC236}">
                <a16:creationId xmlns:a16="http://schemas.microsoft.com/office/drawing/2014/main" id="{3F3896BB-2DF8-C046-A428-551F02CCD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FC781-50BF-D946-914D-514FBEDF5B1B}"/>
              </a:ext>
            </a:extLst>
          </p:cNvPr>
          <p:cNvSpPr>
            <a:spLocks noGrp="1"/>
          </p:cNvSpPr>
          <p:nvPr>
            <p:ph type="sldNum" sz="quarter" idx="12"/>
          </p:nvPr>
        </p:nvSpPr>
        <p:spPr/>
        <p:txBody>
          <a:bodyPr/>
          <a:lstStyle/>
          <a:p>
            <a:fld id="{D4D20944-8F27-4D49-8DE0-6BF53BBC5530}" type="slidenum">
              <a:rPr lang="en-US" smtClean="0"/>
              <a:t>‹#›</a:t>
            </a:fld>
            <a:endParaRPr lang="en-US"/>
          </a:p>
        </p:txBody>
      </p:sp>
    </p:spTree>
    <p:extLst>
      <p:ext uri="{BB962C8B-B14F-4D97-AF65-F5344CB8AC3E}">
        <p14:creationId xmlns:p14="http://schemas.microsoft.com/office/powerpoint/2010/main" val="382500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AF87A6-39C7-514E-B7C9-C4A8EC7D8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74CCB3-3514-9345-A9E5-445A14289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98116-793A-724C-A065-8D652AC04C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2E44F-20FC-7542-AA74-6D1984B44B65}" type="datetimeFigureOut">
              <a:rPr lang="en-US" smtClean="0"/>
              <a:t>2/4/25</a:t>
            </a:fld>
            <a:endParaRPr lang="en-US"/>
          </a:p>
        </p:txBody>
      </p:sp>
      <p:sp>
        <p:nvSpPr>
          <p:cNvPr id="5" name="Footer Placeholder 4">
            <a:extLst>
              <a:ext uri="{FF2B5EF4-FFF2-40B4-BE49-F238E27FC236}">
                <a16:creationId xmlns:a16="http://schemas.microsoft.com/office/drawing/2014/main" id="{A38CFCA1-0DB4-E849-A549-2A98B0333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D200D5-6438-2841-A9DA-AD8AA3ED1F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20944-8F27-4D49-8DE0-6BF53BBC5530}" type="slidenum">
              <a:rPr lang="en-US" smtClean="0"/>
              <a:t>‹#›</a:t>
            </a:fld>
            <a:endParaRPr lang="en-US"/>
          </a:p>
        </p:txBody>
      </p:sp>
    </p:spTree>
    <p:extLst>
      <p:ext uri="{BB962C8B-B14F-4D97-AF65-F5344CB8AC3E}">
        <p14:creationId xmlns:p14="http://schemas.microsoft.com/office/powerpoint/2010/main" val="6896461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50" r:id="rId7"/>
    <p:sldLayoutId id="2147483651" r:id="rId8"/>
    <p:sldLayoutId id="2147483652" r:id="rId9"/>
    <p:sldLayoutId id="2147483653" r:id="rId10"/>
    <p:sldLayoutId id="2147483654"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FFD764DD-C352-82FA-5BB7-C89ED1F43910}"/>
              </a:ext>
            </a:extLst>
          </p:cNvPr>
          <p:cNvSpPr/>
          <p:nvPr/>
        </p:nvSpPr>
        <p:spPr>
          <a:xfrm>
            <a:off x="0" y="0"/>
            <a:ext cx="12192000" cy="1206500"/>
          </a:xfrm>
          <a:prstGeom prst="rect">
            <a:avLst/>
          </a:prstGeom>
          <a:gradFill flip="none" rotWithShape="1">
            <a:gsLst>
              <a:gs pos="22000">
                <a:srgbClr val="636463"/>
              </a:gs>
              <a:gs pos="41000">
                <a:srgbClr val="FFFFFF">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9C5B9DA-766E-359A-4834-2732E9365920}"/>
              </a:ext>
            </a:extLst>
          </p:cNvPr>
          <p:cNvPicPr>
            <a:picLocks noChangeAspect="1"/>
          </p:cNvPicPr>
          <p:nvPr/>
        </p:nvPicPr>
        <p:blipFill>
          <a:blip r:embed="rId3"/>
          <a:stretch>
            <a:fillRect/>
          </a:stretch>
        </p:blipFill>
        <p:spPr>
          <a:xfrm>
            <a:off x="0" y="-263599"/>
            <a:ext cx="12084908" cy="8532578"/>
          </a:xfrm>
          <a:prstGeom prst="rect">
            <a:avLst/>
          </a:prstGeom>
        </p:spPr>
      </p:pic>
      <p:sp>
        <p:nvSpPr>
          <p:cNvPr id="3" name="TextBox 2">
            <a:extLst>
              <a:ext uri="{FF2B5EF4-FFF2-40B4-BE49-F238E27FC236}">
                <a16:creationId xmlns:a16="http://schemas.microsoft.com/office/drawing/2014/main" id="{A3497D2A-95DF-2ABF-F4D3-1FBFE774F4A9}"/>
              </a:ext>
            </a:extLst>
          </p:cNvPr>
          <p:cNvSpPr txBox="1"/>
          <p:nvPr/>
        </p:nvSpPr>
        <p:spPr>
          <a:xfrm>
            <a:off x="3144505" y="4984323"/>
            <a:ext cx="8810445" cy="3026149"/>
          </a:xfrm>
          <a:prstGeom prst="rect">
            <a:avLst/>
          </a:prstGeom>
          <a:gradFill flip="none" rotWithShape="1">
            <a:gsLst>
              <a:gs pos="33000">
                <a:srgbClr val="FFD966">
                  <a:alpha val="50000"/>
                </a:srgbClr>
              </a:gs>
              <a:gs pos="100000">
                <a:srgbClr val="BA0C28">
                  <a:alpha val="46000"/>
                </a:srgbClr>
              </a:gs>
            </a:gsLst>
            <a:lin ang="0" scaled="1"/>
            <a:tileRect/>
          </a:gradFill>
          <a:ln>
            <a:noFill/>
          </a:ln>
          <a:effectLst>
            <a:outerShdw blurRad="57150" dist="19050" dir="5400000" algn="ctr" rotWithShape="0">
              <a:srgbClr val="000000">
                <a:alpha val="63000"/>
              </a:srgbClr>
            </a:outerShdw>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0" tIns="274320" rIns="365760" bIns="1645920" numCol="1" spcCol="0" rtlCol="0" fromWordArt="0" anchor="t" anchorCtr="0" forceAA="0" compatLnSpc="1">
            <a:prstTxWarp prst="textNoShape">
              <a:avLst/>
            </a:prstTxWarp>
            <a:spAutoFit/>
          </a:bodyPr>
          <a:lstStyle/>
          <a:p>
            <a:pPr>
              <a:lnSpc>
                <a:spcPts val="4200"/>
              </a:lnSpc>
            </a:pPr>
            <a:r>
              <a:rPr lang="en-US" sz="4400" dirty="0">
                <a:latin typeface="Helvetica"/>
              </a:rPr>
              <a:t>Activating Extension's Network for Community Engagement</a:t>
            </a:r>
            <a:r>
              <a:rPr lang="en-US" sz="4400" dirty="0">
                <a:latin typeface="Helvetica"/>
                <a:cs typeface="Helvetica"/>
              </a:rPr>
              <a:t>​</a:t>
            </a:r>
            <a:endParaRPr lang="en-US" dirty="0"/>
          </a:p>
        </p:txBody>
      </p:sp>
    </p:spTree>
    <p:extLst>
      <p:ext uri="{BB962C8B-B14F-4D97-AF65-F5344CB8AC3E}">
        <p14:creationId xmlns:p14="http://schemas.microsoft.com/office/powerpoint/2010/main" val="1965598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6" name="Picture 5" descr="A map of the united states&#10;&#10;Description automatically generated">
            <a:extLst>
              <a:ext uri="{FF2B5EF4-FFF2-40B4-BE49-F238E27FC236}">
                <a16:creationId xmlns:a16="http://schemas.microsoft.com/office/drawing/2014/main" id="{50553529-B77D-F94E-1081-46D4674C5155}"/>
              </a:ext>
            </a:extLst>
          </p:cNvPr>
          <p:cNvPicPr>
            <a:picLocks noChangeAspect="1"/>
          </p:cNvPicPr>
          <p:nvPr/>
        </p:nvPicPr>
        <p:blipFill>
          <a:blip r:embed="rId3"/>
          <a:stretch>
            <a:fillRect/>
          </a:stretch>
        </p:blipFill>
        <p:spPr>
          <a:xfrm>
            <a:off x="1741" y="0"/>
            <a:ext cx="12202897" cy="6858000"/>
          </a:xfrm>
          <a:prstGeom prst="rect">
            <a:avLst/>
          </a:prstGeom>
        </p:spPr>
      </p:pic>
    </p:spTree>
    <p:extLst>
      <p:ext uri="{BB962C8B-B14F-4D97-AF65-F5344CB8AC3E}">
        <p14:creationId xmlns:p14="http://schemas.microsoft.com/office/powerpoint/2010/main" val="93407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picture containing graphical user interface&#10;&#10;Description automatically generated">
            <a:extLst>
              <a:ext uri="{FF2B5EF4-FFF2-40B4-BE49-F238E27FC236}">
                <a16:creationId xmlns:a16="http://schemas.microsoft.com/office/drawing/2014/main" id="{C2883972-0705-5445-4B9A-50E9EE07B1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3700" y="-155690"/>
            <a:ext cx="7169379" cy="7169379"/>
          </a:xfrm>
          <a:prstGeom prst="rect">
            <a:avLst/>
          </a:prstGeom>
        </p:spPr>
      </p:pic>
      <p:pic>
        <p:nvPicPr>
          <p:cNvPr id="6" name="Picture 5" descr="A close up of a sign&#10;&#10;AI-generated content may be incorrect.">
            <a:extLst>
              <a:ext uri="{FF2B5EF4-FFF2-40B4-BE49-F238E27FC236}">
                <a16:creationId xmlns:a16="http://schemas.microsoft.com/office/drawing/2014/main" id="{F772DACD-974C-33CD-880A-296B917A486D}"/>
              </a:ext>
            </a:extLst>
          </p:cNvPr>
          <p:cNvPicPr>
            <a:picLocks noChangeAspect="1"/>
          </p:cNvPicPr>
          <p:nvPr/>
        </p:nvPicPr>
        <p:blipFill>
          <a:blip r:embed="rId4"/>
          <a:stretch>
            <a:fillRect/>
          </a:stretch>
        </p:blipFill>
        <p:spPr>
          <a:xfrm>
            <a:off x="381000" y="195943"/>
            <a:ext cx="2400300" cy="762000"/>
          </a:xfrm>
          <a:prstGeom prst="rect">
            <a:avLst/>
          </a:prstGeom>
        </p:spPr>
      </p:pic>
      <p:sp>
        <p:nvSpPr>
          <p:cNvPr id="11" name="Rectangle 10">
            <a:extLst>
              <a:ext uri="{FF2B5EF4-FFF2-40B4-BE49-F238E27FC236}">
                <a16:creationId xmlns:a16="http://schemas.microsoft.com/office/drawing/2014/main" id="{28B95AEB-B1E3-C7E6-44A1-9389C3F0A7A6}"/>
              </a:ext>
            </a:extLst>
          </p:cNvPr>
          <p:cNvSpPr/>
          <p:nvPr/>
        </p:nvSpPr>
        <p:spPr>
          <a:xfrm>
            <a:off x="-25400" y="-25400"/>
            <a:ext cx="12192000" cy="1206500"/>
          </a:xfrm>
          <a:prstGeom prst="rect">
            <a:avLst/>
          </a:prstGeom>
          <a:gradFill flip="none" rotWithShape="1">
            <a:gsLst>
              <a:gs pos="22000">
                <a:srgbClr val="636463"/>
              </a:gs>
              <a:gs pos="41000">
                <a:srgbClr val="FFFFFF">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 close up of a sign&#10;&#10;AI-generated content may be incorrect.">
            <a:extLst>
              <a:ext uri="{FF2B5EF4-FFF2-40B4-BE49-F238E27FC236}">
                <a16:creationId xmlns:a16="http://schemas.microsoft.com/office/drawing/2014/main" id="{1C08B7B0-8727-A5EB-5586-9076F044F540}"/>
              </a:ext>
            </a:extLst>
          </p:cNvPr>
          <p:cNvPicPr>
            <a:picLocks noChangeAspect="1"/>
          </p:cNvPicPr>
          <p:nvPr/>
        </p:nvPicPr>
        <p:blipFill>
          <a:blip r:embed="rId4"/>
          <a:stretch>
            <a:fillRect/>
          </a:stretch>
        </p:blipFill>
        <p:spPr>
          <a:xfrm>
            <a:off x="533400" y="348343"/>
            <a:ext cx="2400300" cy="762000"/>
          </a:xfrm>
          <a:prstGeom prst="rect">
            <a:avLst/>
          </a:prstGeom>
        </p:spPr>
      </p:pic>
    </p:spTree>
    <p:extLst>
      <p:ext uri="{BB962C8B-B14F-4D97-AF65-F5344CB8AC3E}">
        <p14:creationId xmlns:p14="http://schemas.microsoft.com/office/powerpoint/2010/main" val="107794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state of washington with many different states&#10;&#10;AI-generated content may be incorrect.">
            <a:extLst>
              <a:ext uri="{FF2B5EF4-FFF2-40B4-BE49-F238E27FC236}">
                <a16:creationId xmlns:a16="http://schemas.microsoft.com/office/drawing/2014/main" id="{85689C80-9AC0-6973-24C3-E0120334D0B4}"/>
              </a:ext>
            </a:extLst>
          </p:cNvPr>
          <p:cNvPicPr>
            <a:picLocks noChangeAspect="1"/>
          </p:cNvPicPr>
          <p:nvPr/>
        </p:nvPicPr>
        <p:blipFill>
          <a:blip r:embed="rId2"/>
          <a:stretch>
            <a:fillRect/>
          </a:stretch>
        </p:blipFill>
        <p:spPr>
          <a:xfrm>
            <a:off x="496603" y="325120"/>
            <a:ext cx="10670475" cy="6532880"/>
          </a:xfrm>
          <a:prstGeom prst="rect">
            <a:avLst/>
          </a:prstGeom>
        </p:spPr>
      </p:pic>
      <p:sp>
        <p:nvSpPr>
          <p:cNvPr id="5" name="TextBox 4">
            <a:extLst>
              <a:ext uri="{FF2B5EF4-FFF2-40B4-BE49-F238E27FC236}">
                <a16:creationId xmlns:a16="http://schemas.microsoft.com/office/drawing/2014/main" id="{3D98CB9A-9231-4C0B-59E7-F11213943A30}"/>
              </a:ext>
            </a:extLst>
          </p:cNvPr>
          <p:cNvSpPr txBox="1"/>
          <p:nvPr/>
        </p:nvSpPr>
        <p:spPr>
          <a:xfrm>
            <a:off x="501650" y="4114800"/>
            <a:ext cx="3810000" cy="3619970"/>
          </a:xfrm>
          <a:prstGeom prst="rect">
            <a:avLst/>
          </a:prstGeom>
          <a:noFill/>
          <a:ln>
            <a:noFill/>
          </a:ln>
          <a:effectLst>
            <a:outerShdw blurRad="57150" dist="19050" dir="5400000" algn="ctr" rotWithShape="0">
              <a:srgbClr val="000000">
                <a:alpha val="63000"/>
              </a:srgbClr>
            </a:outerShdw>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0" tIns="274320" rIns="365760" bIns="1645920" numCol="1" spcCol="0" rtlCol="0" fromWordArt="0" anchor="t" anchorCtr="0" forceAA="0" compatLnSpc="1">
            <a:prstTxWarp prst="textNoShape">
              <a:avLst/>
            </a:prstTxWarp>
            <a:spAutoFit/>
          </a:bodyPr>
          <a:lstStyle/>
          <a:p>
            <a:pPr>
              <a:lnSpc>
                <a:spcPts val="4200"/>
              </a:lnSpc>
            </a:pPr>
            <a:r>
              <a:rPr lang="en-US" sz="3200" spc="500" dirty="0">
                <a:solidFill>
                  <a:srgbClr val="FF0000"/>
                </a:solidFill>
                <a:ea typeface="Calibri"/>
                <a:cs typeface="Calibri"/>
              </a:rPr>
              <a:t>Food, Nutrition, Health </a:t>
            </a:r>
          </a:p>
        </p:txBody>
      </p:sp>
    </p:spTree>
    <p:extLst>
      <p:ext uri="{BB962C8B-B14F-4D97-AF65-F5344CB8AC3E}">
        <p14:creationId xmlns:p14="http://schemas.microsoft.com/office/powerpoint/2010/main" val="1433039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012396-F695-611F-5062-F48F09D08807}"/>
              </a:ext>
            </a:extLst>
          </p:cNvPr>
          <p:cNvPicPr>
            <a:picLocks noChangeAspect="1"/>
          </p:cNvPicPr>
          <p:nvPr/>
        </p:nvPicPr>
        <p:blipFill>
          <a:blip r:embed="rId3"/>
          <a:stretch>
            <a:fillRect/>
          </a:stretch>
        </p:blipFill>
        <p:spPr>
          <a:xfrm>
            <a:off x="381000" y="228600"/>
            <a:ext cx="2400300" cy="762000"/>
          </a:xfrm>
          <a:prstGeom prst="rect">
            <a:avLst/>
          </a:prstGeom>
        </p:spPr>
      </p:pic>
      <p:sp>
        <p:nvSpPr>
          <p:cNvPr id="5" name="Rectangle 4">
            <a:extLst>
              <a:ext uri="{FF2B5EF4-FFF2-40B4-BE49-F238E27FC236}">
                <a16:creationId xmlns:a16="http://schemas.microsoft.com/office/drawing/2014/main" id="{F026FB15-6FE3-30BB-FA9A-640EB0926C96}"/>
              </a:ext>
            </a:extLst>
          </p:cNvPr>
          <p:cNvSpPr/>
          <p:nvPr/>
        </p:nvSpPr>
        <p:spPr>
          <a:xfrm>
            <a:off x="-25400" y="-25400"/>
            <a:ext cx="12192000" cy="1206500"/>
          </a:xfrm>
          <a:prstGeom prst="rect">
            <a:avLst/>
          </a:prstGeom>
          <a:gradFill flip="none" rotWithShape="1">
            <a:gsLst>
              <a:gs pos="22000">
                <a:srgbClr val="636463"/>
              </a:gs>
              <a:gs pos="41000">
                <a:srgbClr val="FFFFFF">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9F91DC6-AF00-EEDB-607B-EFCDFBA66AED}"/>
              </a:ext>
            </a:extLst>
          </p:cNvPr>
          <p:cNvPicPr>
            <a:picLocks noChangeAspect="1"/>
          </p:cNvPicPr>
          <p:nvPr/>
        </p:nvPicPr>
        <p:blipFill>
          <a:blip r:embed="rId3"/>
          <a:stretch>
            <a:fillRect/>
          </a:stretch>
        </p:blipFill>
        <p:spPr>
          <a:xfrm>
            <a:off x="381000" y="195943"/>
            <a:ext cx="2400300" cy="762000"/>
          </a:xfrm>
          <a:prstGeom prst="rect">
            <a:avLst/>
          </a:prstGeom>
        </p:spPr>
      </p:pic>
      <p:pic>
        <p:nvPicPr>
          <p:cNvPr id="4" name="Content Placeholder 3" descr="A map of the state of nebraska&#10;&#10;Description automatically generated">
            <a:extLst>
              <a:ext uri="{FF2B5EF4-FFF2-40B4-BE49-F238E27FC236}">
                <a16:creationId xmlns:a16="http://schemas.microsoft.com/office/drawing/2014/main" id="{0BE862EA-2B6D-4749-5C3D-A5D62DEAD693}"/>
              </a:ext>
            </a:extLst>
          </p:cNvPr>
          <p:cNvPicPr>
            <a:picLocks noGrp="1" noChangeAspect="1"/>
          </p:cNvPicPr>
          <p:nvPr>
            <p:ph idx="1"/>
          </p:nvPr>
        </p:nvPicPr>
        <p:blipFill>
          <a:blip r:embed="rId4"/>
          <a:stretch>
            <a:fillRect/>
          </a:stretch>
        </p:blipFill>
        <p:spPr>
          <a:xfrm>
            <a:off x="1513940" y="1302324"/>
            <a:ext cx="9485444" cy="5232687"/>
          </a:xfrm>
        </p:spPr>
      </p:pic>
    </p:spTree>
    <p:extLst>
      <p:ext uri="{BB962C8B-B14F-4D97-AF65-F5344CB8AC3E}">
        <p14:creationId xmlns:p14="http://schemas.microsoft.com/office/powerpoint/2010/main" val="1906596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012396-F695-611F-5062-F48F09D08807}"/>
              </a:ext>
            </a:extLst>
          </p:cNvPr>
          <p:cNvPicPr>
            <a:picLocks noChangeAspect="1"/>
          </p:cNvPicPr>
          <p:nvPr/>
        </p:nvPicPr>
        <p:blipFill>
          <a:blip r:embed="rId3"/>
          <a:stretch>
            <a:fillRect/>
          </a:stretch>
        </p:blipFill>
        <p:spPr>
          <a:xfrm>
            <a:off x="381000" y="228600"/>
            <a:ext cx="2400300" cy="762000"/>
          </a:xfrm>
          <a:prstGeom prst="rect">
            <a:avLst/>
          </a:prstGeom>
        </p:spPr>
      </p:pic>
      <p:sp>
        <p:nvSpPr>
          <p:cNvPr id="5" name="Rectangle 4">
            <a:extLst>
              <a:ext uri="{FF2B5EF4-FFF2-40B4-BE49-F238E27FC236}">
                <a16:creationId xmlns:a16="http://schemas.microsoft.com/office/drawing/2014/main" id="{F026FB15-6FE3-30BB-FA9A-640EB0926C96}"/>
              </a:ext>
            </a:extLst>
          </p:cNvPr>
          <p:cNvSpPr/>
          <p:nvPr/>
        </p:nvSpPr>
        <p:spPr>
          <a:xfrm>
            <a:off x="-25400" y="-25400"/>
            <a:ext cx="12192000" cy="1206500"/>
          </a:xfrm>
          <a:prstGeom prst="rect">
            <a:avLst/>
          </a:prstGeom>
          <a:gradFill flip="none" rotWithShape="1">
            <a:gsLst>
              <a:gs pos="22000">
                <a:srgbClr val="636463"/>
              </a:gs>
              <a:gs pos="41000">
                <a:srgbClr val="FFFFFF">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9F91DC6-AF00-EEDB-607B-EFCDFBA66AED}"/>
              </a:ext>
            </a:extLst>
          </p:cNvPr>
          <p:cNvPicPr>
            <a:picLocks noChangeAspect="1"/>
          </p:cNvPicPr>
          <p:nvPr/>
        </p:nvPicPr>
        <p:blipFill>
          <a:blip r:embed="rId3"/>
          <a:stretch>
            <a:fillRect/>
          </a:stretch>
        </p:blipFill>
        <p:spPr>
          <a:xfrm>
            <a:off x="381000" y="195943"/>
            <a:ext cx="2400300" cy="762000"/>
          </a:xfrm>
          <a:prstGeom prst="rect">
            <a:avLst/>
          </a:prstGeom>
        </p:spPr>
      </p:pic>
      <p:pic>
        <p:nvPicPr>
          <p:cNvPr id="8" name="Content Placeholder 7" descr="A map of the state of kansas&#10;&#10;Description automatically generated">
            <a:extLst>
              <a:ext uri="{FF2B5EF4-FFF2-40B4-BE49-F238E27FC236}">
                <a16:creationId xmlns:a16="http://schemas.microsoft.com/office/drawing/2014/main" id="{A37D1406-A0C8-5319-FA27-279F27445DC6}"/>
              </a:ext>
            </a:extLst>
          </p:cNvPr>
          <p:cNvPicPr>
            <a:picLocks noGrp="1" noChangeAspect="1"/>
          </p:cNvPicPr>
          <p:nvPr>
            <p:ph idx="1"/>
          </p:nvPr>
        </p:nvPicPr>
        <p:blipFill rotWithShape="1">
          <a:blip r:embed="rId4"/>
          <a:srcRect l="19348" t="8133" r="13170" b="3204"/>
          <a:stretch/>
        </p:blipFill>
        <p:spPr>
          <a:xfrm>
            <a:off x="1873685" y="1179286"/>
            <a:ext cx="8444630" cy="5452715"/>
          </a:xfrm>
          <a:prstGeom prst="rect">
            <a:avLst/>
          </a:prstGeom>
        </p:spPr>
      </p:pic>
    </p:spTree>
    <p:extLst>
      <p:ext uri="{BB962C8B-B14F-4D97-AF65-F5344CB8AC3E}">
        <p14:creationId xmlns:p14="http://schemas.microsoft.com/office/powerpoint/2010/main" val="365529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B442EA2-AEB3-6192-5ACF-1534349A2400}"/>
              </a:ext>
            </a:extLst>
          </p:cNvPr>
          <p:cNvSpPr>
            <a:spLocks noGrp="1"/>
          </p:cNvSpPr>
          <p:nvPr>
            <p:ph idx="1"/>
          </p:nvPr>
        </p:nvSpPr>
        <p:spPr>
          <a:xfrm>
            <a:off x="746393" y="744791"/>
            <a:ext cx="10515600" cy="4470687"/>
          </a:xfrm>
        </p:spPr>
        <p:txBody>
          <a:bodyPr vert="horz" lIns="91440" tIns="45720" rIns="91440" bIns="45720" rtlCol="0" anchor="t">
            <a:noAutofit/>
          </a:bodyPr>
          <a:lstStyle/>
          <a:p>
            <a:pPr marL="0" indent="0">
              <a:lnSpc>
                <a:spcPct val="150000"/>
              </a:lnSpc>
              <a:spcBef>
                <a:spcPts val="0"/>
              </a:spcBef>
              <a:buNone/>
            </a:pPr>
            <a:r>
              <a:rPr lang="en-US" sz="2400" b="1" dirty="0">
                <a:solidFill>
                  <a:srgbClr val="FF0000"/>
                </a:solidFill>
                <a:latin typeface="Helvetica"/>
                <a:cs typeface="Helvetica"/>
              </a:rPr>
              <a:t>Extension's greatest asset:   Local relationships and infrastructure. </a:t>
            </a:r>
            <a:endParaRPr lang="en-US" sz="2400" b="1" dirty="0">
              <a:solidFill>
                <a:srgbClr val="FF0000"/>
              </a:solidFill>
            </a:endParaRPr>
          </a:p>
          <a:p>
            <a:pPr>
              <a:lnSpc>
                <a:spcPct val="150000"/>
              </a:lnSpc>
              <a:spcBef>
                <a:spcPts val="0"/>
              </a:spcBef>
            </a:pPr>
            <a:endParaRPr lang="en-US" sz="1700" dirty="0">
              <a:latin typeface="Helvetica"/>
              <a:cs typeface="Helvetica"/>
            </a:endParaRPr>
          </a:p>
          <a:p>
            <a:pPr>
              <a:lnSpc>
                <a:spcPct val="150000"/>
              </a:lnSpc>
              <a:spcBef>
                <a:spcPts val="0"/>
              </a:spcBef>
            </a:pPr>
            <a:r>
              <a:rPr lang="en-US" sz="1700" dirty="0">
                <a:latin typeface="Helvetica"/>
                <a:cs typeface="Helvetica"/>
              </a:rPr>
              <a:t>Include Extension representatives on engagement work groups and committees.</a:t>
            </a:r>
          </a:p>
          <a:p>
            <a:pPr>
              <a:lnSpc>
                <a:spcPct val="150000"/>
              </a:lnSpc>
              <a:spcBef>
                <a:spcPts val="0"/>
              </a:spcBef>
            </a:pPr>
            <a:r>
              <a:rPr lang="en-US" sz="1700" dirty="0">
                <a:solidFill>
                  <a:srgbClr val="000000"/>
                </a:solidFill>
                <a:latin typeface="Helvetica"/>
                <a:cs typeface="Helvetica"/>
              </a:rPr>
              <a:t>Ask for feedback (early!) from Extension faculty when developing project ideas that will involve or impact communities.</a:t>
            </a:r>
          </a:p>
          <a:p>
            <a:pPr>
              <a:lnSpc>
                <a:spcPct val="150000"/>
              </a:lnSpc>
              <a:spcBef>
                <a:spcPts val="0"/>
              </a:spcBef>
            </a:pPr>
            <a:r>
              <a:rPr lang="en-US" sz="1700" dirty="0">
                <a:solidFill>
                  <a:srgbClr val="000000"/>
                </a:solidFill>
                <a:latin typeface="Helvetica"/>
                <a:cs typeface="Helvetica"/>
              </a:rPr>
              <a:t>Look for opportunities for Extension to lead or play a role in the broader impact activities on grant projects. They are experts in curricula development, evaluation, and change management. </a:t>
            </a:r>
          </a:p>
          <a:p>
            <a:pPr>
              <a:lnSpc>
                <a:spcPct val="150000"/>
              </a:lnSpc>
              <a:spcBef>
                <a:spcPts val="0"/>
              </a:spcBef>
            </a:pPr>
            <a:r>
              <a:rPr lang="en-US" sz="1700" dirty="0">
                <a:solidFill>
                  <a:srgbClr val="000000"/>
                </a:solidFill>
                <a:latin typeface="Helvetica"/>
                <a:cs typeface="Helvetica"/>
              </a:rPr>
              <a:t>Extension can organize community partners for listening sessions and tours of communities. </a:t>
            </a:r>
          </a:p>
          <a:p>
            <a:pPr>
              <a:lnSpc>
                <a:spcPct val="150000"/>
              </a:lnSpc>
              <a:spcBef>
                <a:spcPts val="0"/>
              </a:spcBef>
            </a:pPr>
            <a:r>
              <a:rPr lang="en-US" sz="1700" dirty="0">
                <a:solidFill>
                  <a:srgbClr val="000000"/>
                </a:solidFill>
                <a:latin typeface="Helvetica"/>
                <a:cs typeface="Helvetica"/>
              </a:rPr>
              <a:t>Alert the local Extension office when you are traveling to their community, they want to help you connect to the right people and give local context. </a:t>
            </a:r>
          </a:p>
          <a:p>
            <a:pPr>
              <a:lnSpc>
                <a:spcPct val="150000"/>
              </a:lnSpc>
              <a:spcBef>
                <a:spcPts val="0"/>
              </a:spcBef>
            </a:pPr>
            <a:r>
              <a:rPr lang="en-US" sz="1700" dirty="0">
                <a:solidFill>
                  <a:srgbClr val="000000"/>
                </a:solidFill>
                <a:latin typeface="Helvetica"/>
                <a:cs typeface="Helvetica"/>
              </a:rPr>
              <a:t>Extension doesn't just happen, make sure to provide resources to Extension when they provide resources to you. </a:t>
            </a:r>
          </a:p>
          <a:p>
            <a:pPr>
              <a:lnSpc>
                <a:spcPts val="4200"/>
              </a:lnSpc>
              <a:spcBef>
                <a:spcPts val="0"/>
              </a:spcBef>
            </a:pPr>
            <a:endParaRPr lang="en-US" sz="2400" dirty="0">
              <a:solidFill>
                <a:schemeClr val="bg1"/>
              </a:solidFill>
              <a:latin typeface="Helvetica"/>
              <a:cs typeface="Helvetica"/>
            </a:endParaRPr>
          </a:p>
        </p:txBody>
      </p:sp>
    </p:spTree>
    <p:extLst>
      <p:ext uri="{BB962C8B-B14F-4D97-AF65-F5344CB8AC3E}">
        <p14:creationId xmlns:p14="http://schemas.microsoft.com/office/powerpoint/2010/main" val="104908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BABD1D4-6F7D-5206-0018-CD28C090F7CA}"/>
              </a:ext>
            </a:extLst>
          </p:cNvPr>
          <p:cNvSpPr txBox="1"/>
          <p:nvPr/>
        </p:nvSpPr>
        <p:spPr>
          <a:xfrm>
            <a:off x="821872" y="1967265"/>
            <a:ext cx="2868386" cy="2547257"/>
          </a:xfrm>
          <a:prstGeom prst="rect">
            <a:avLst/>
          </a:prstGeom>
          <a:no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3200" kern="1200" spc="500" dirty="0">
                <a:solidFill>
                  <a:srgbClr val="FFFFFF"/>
                </a:solidFill>
                <a:latin typeface="+mj-lt"/>
                <a:ea typeface="+mj-ea"/>
                <a:cs typeface="+mj-cs"/>
              </a:rPr>
              <a:t>Making</a:t>
            </a:r>
            <a:r>
              <a:rPr lang="en-US" sz="3600" kern="1200" spc="500" dirty="0">
                <a:solidFill>
                  <a:srgbClr val="FFFFFF"/>
                </a:solidFill>
                <a:latin typeface="+mj-lt"/>
                <a:ea typeface="+mj-ea"/>
                <a:cs typeface="+mj-cs"/>
              </a:rPr>
              <a:t> a difference </a:t>
            </a:r>
          </a:p>
        </p:txBody>
      </p:sp>
      <p:pic>
        <p:nvPicPr>
          <p:cNvPr id="2" name="Picture 1" descr="A person painting a wall&#10;&#10;AI-generated content may be incorrect.">
            <a:extLst>
              <a:ext uri="{FF2B5EF4-FFF2-40B4-BE49-F238E27FC236}">
                <a16:creationId xmlns:a16="http://schemas.microsoft.com/office/drawing/2014/main" id="{1BCC9F27-8A8F-C73F-5071-0F73DEAE0D68}"/>
              </a:ext>
            </a:extLst>
          </p:cNvPr>
          <p:cNvPicPr>
            <a:picLocks noChangeAspect="1"/>
          </p:cNvPicPr>
          <p:nvPr/>
        </p:nvPicPr>
        <p:blipFill>
          <a:blip r:embed="rId2"/>
          <a:srcRect b="4223"/>
          <a:stretch/>
        </p:blipFill>
        <p:spPr>
          <a:xfrm>
            <a:off x="4777316" y="992454"/>
            <a:ext cx="6780700" cy="4870762"/>
          </a:xfrm>
          <a:prstGeom prst="rect">
            <a:avLst/>
          </a:prstGeom>
        </p:spPr>
      </p:pic>
    </p:spTree>
    <p:extLst>
      <p:ext uri="{BB962C8B-B14F-4D97-AF65-F5344CB8AC3E}">
        <p14:creationId xmlns:p14="http://schemas.microsoft.com/office/powerpoint/2010/main" val="4255312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gradFill flip="none" rotWithShape="1">
          <a:gsLst>
            <a:gs pos="33000">
              <a:srgbClr val="FFD966">
                <a:alpha val="50000"/>
              </a:srgbClr>
            </a:gs>
            <a:gs pos="100000">
              <a:srgbClr val="BA0C28">
                <a:alpha val="46000"/>
              </a:srgbClr>
            </a:gs>
          </a:gsLst>
          <a:lin ang="0" scaled="1"/>
          <a:tileRect/>
        </a:gradFill>
        <a:ln>
          <a:noFill/>
        </a:ln>
      </a:spPr>
      <a:bodyPr wrap="square" lIns="0" tIns="274320" rIns="365760" bIns="1645920" rtlCol="0">
        <a:spAutoFit/>
      </a:bodyPr>
      <a:lstStyle>
        <a:defPPr>
          <a:lnSpc>
            <a:spcPts val="4200"/>
          </a:lnSpc>
          <a:defRPr sz="3200" spc="500" dirty="0"/>
        </a:defPPr>
      </a:lstStyle>
      <a:style>
        <a:lnRef idx="0">
          <a:schemeClr val="accent4"/>
        </a:lnRef>
        <a:fillRef idx="3">
          <a:schemeClr val="accent4"/>
        </a:fillRef>
        <a:effectRef idx="3">
          <a:schemeClr val="accent4"/>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03919DBCDA524CB3ED26BF4447313A" ma:contentTypeVersion="17" ma:contentTypeDescription="Create a new document." ma:contentTypeScope="" ma:versionID="e0db1bf955edc4295d741584e7db20f0">
  <xsd:schema xmlns:xsd="http://www.w3.org/2001/XMLSchema" xmlns:xs="http://www.w3.org/2001/XMLSchema" xmlns:p="http://schemas.microsoft.com/office/2006/metadata/properties" xmlns:ns2="f2b772f3-b736-4a90-affa-74b83a1c9e4b" xmlns:ns3="ca2ae812-6596-4e20-81a2-789af54b276d" targetNamespace="http://schemas.microsoft.com/office/2006/metadata/properties" ma:root="true" ma:fieldsID="bb406d52609c6ae75fb082fd773a358d" ns2:_="" ns3:_="">
    <xsd:import namespace="f2b772f3-b736-4a90-affa-74b83a1c9e4b"/>
    <xsd:import namespace="ca2ae812-6596-4e20-81a2-789af54b27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b772f3-b736-4a90-affa-74b83a1c9e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9e8d040-3cf8-41ce-a03b-17301c6837b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2ae812-6596-4e20-81a2-789af54b276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67664dd-c7c2-4d4a-bff2-0cf78f87b81a}" ma:internalName="TaxCatchAll" ma:showField="CatchAllData" ma:web="ca2ae812-6596-4e20-81a2-789af54b27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a2ae812-6596-4e20-81a2-789af54b276d">
      <UserInfo>
        <DisplayName>Karly Black</DisplayName>
        <AccountId>7</AccountId>
        <AccountType/>
      </UserInfo>
    </SharedWithUsers>
    <TaxCatchAll xmlns="ca2ae812-6596-4e20-81a2-789af54b276d" xsi:nil="true"/>
    <lcf76f155ced4ddcb4097134ff3c332f xmlns="f2b772f3-b736-4a90-affa-74b83a1c9e4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AC9998-1B67-4045-B48A-1C91E2E5633F}">
  <ds:schemaRefs>
    <ds:schemaRef ds:uri="http://schemas.microsoft.com/sharepoint/v3/contenttype/forms"/>
  </ds:schemaRefs>
</ds:datastoreItem>
</file>

<file path=customXml/itemProps2.xml><?xml version="1.0" encoding="utf-8"?>
<ds:datastoreItem xmlns:ds="http://schemas.openxmlformats.org/officeDocument/2006/customXml" ds:itemID="{65F5FE10-4F48-46D7-8F82-0709884D0FFF}">
  <ds:schemaRefs>
    <ds:schemaRef ds:uri="ca2ae812-6596-4e20-81a2-789af54b276d"/>
    <ds:schemaRef ds:uri="f2b772f3-b736-4a90-affa-74b83a1c9e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B093250-F2D0-40CE-BEB6-28800E9C3715}">
  <ds:schemaRefs>
    <ds:schemaRef ds:uri="ca2ae812-6596-4e20-81a2-789af54b276d"/>
    <ds:schemaRef ds:uri="f2b772f3-b736-4a90-affa-74b83a1c9e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544</Words>
  <Application>Microsoft Macintosh PowerPoint</Application>
  <PresentationFormat>Widescreen</PresentationFormat>
  <Paragraphs>29</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Kathleen Lodl</cp:lastModifiedBy>
  <cp:revision>193</cp:revision>
  <cp:lastPrinted>2024-04-16T19:25:27Z</cp:lastPrinted>
  <dcterms:created xsi:type="dcterms:W3CDTF">2023-10-31T20:59:49Z</dcterms:created>
  <dcterms:modified xsi:type="dcterms:W3CDTF">2025-02-05T01:43:04Z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0x0101000003919DBCDA524CB3ED26BF4447313A</vt:lpwstr>
  </property>
  <property fmtid="{D5CDD505-2E9C-101B-9397-08002B2CF9AE}" pid="3" name="MediaServiceImageTags">
    <vt:lpwstr/>
  </property>
</Properties>
</file>